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19"/>
  </p:notesMasterIdLst>
  <p:handoutMasterIdLst>
    <p:handoutMasterId r:id="rId20"/>
  </p:handoutMasterIdLst>
  <p:sldIdLst>
    <p:sldId id="296" r:id="rId5"/>
    <p:sldId id="295" r:id="rId6"/>
    <p:sldId id="313" r:id="rId7"/>
    <p:sldId id="299" r:id="rId8"/>
    <p:sldId id="319" r:id="rId9"/>
    <p:sldId id="320" r:id="rId10"/>
    <p:sldId id="321" r:id="rId11"/>
    <p:sldId id="322" r:id="rId12"/>
    <p:sldId id="323" r:id="rId13"/>
    <p:sldId id="298" r:id="rId14"/>
    <p:sldId id="324" r:id="rId15"/>
    <p:sldId id="325" r:id="rId16"/>
    <p:sldId id="32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76D57-E81E-4C2D-20B1-543E699169CA}" v="11" dt="2024-07-03T17:27:26.31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26" autoAdjust="0"/>
  </p:normalViewPr>
  <p:slideViewPr>
    <p:cSldViewPr snapToGrid="0">
      <p:cViewPr varScale="1">
        <p:scale>
          <a:sx n="95" d="100"/>
          <a:sy n="95" d="100"/>
        </p:scale>
        <p:origin x="96" y="1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02245E-C9B1-406E-B54E-150BB7BD0208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F2EC6397-1FFB-4962-AABD-3E91DD6C3A6C}">
      <dgm:prSet/>
      <dgm:spPr/>
      <dgm:t>
        <a:bodyPr/>
        <a:lstStyle/>
        <a:p>
          <a:r>
            <a:rPr lang="ro-RO" dirty="0"/>
            <a:t>Combinarea funționalităților aplicațiilor prezentate anterior</a:t>
          </a:r>
          <a:endParaRPr lang="en-US" dirty="0"/>
        </a:p>
      </dgm:t>
    </dgm:pt>
    <dgm:pt modelId="{03E2F0D2-8B30-49DB-B683-D93708755C3A}" type="parTrans" cxnId="{72F49227-4EEE-4FE6-9018-37AC7D804DA4}">
      <dgm:prSet/>
      <dgm:spPr/>
      <dgm:t>
        <a:bodyPr/>
        <a:lstStyle/>
        <a:p>
          <a:endParaRPr lang="en-US"/>
        </a:p>
      </dgm:t>
    </dgm:pt>
    <dgm:pt modelId="{EC6B7028-563F-4098-8C00-64F6DD84FDF4}" type="sibTrans" cxnId="{72F49227-4EEE-4FE6-9018-37AC7D804DA4}">
      <dgm:prSet/>
      <dgm:spPr/>
      <dgm:t>
        <a:bodyPr/>
        <a:lstStyle/>
        <a:p>
          <a:endParaRPr lang="en-US"/>
        </a:p>
      </dgm:t>
    </dgm:pt>
    <dgm:pt modelId="{01A9FB43-2B67-402F-BAF9-4A3C28779B2F}">
      <dgm:prSet/>
      <dgm:spPr/>
      <dgm:t>
        <a:bodyPr/>
        <a:lstStyle/>
        <a:p>
          <a:r>
            <a:rPr lang="ro-RO" dirty="0"/>
            <a:t>Harta interactivă</a:t>
          </a:r>
          <a:endParaRPr lang="en-US" dirty="0"/>
        </a:p>
      </dgm:t>
    </dgm:pt>
    <dgm:pt modelId="{9EF4804C-9787-4CFA-99AF-CB0B9D568C13}" type="parTrans" cxnId="{374AA929-C03B-430F-8F94-02DD150BE549}">
      <dgm:prSet/>
      <dgm:spPr/>
      <dgm:t>
        <a:bodyPr/>
        <a:lstStyle/>
        <a:p>
          <a:endParaRPr lang="en-US"/>
        </a:p>
      </dgm:t>
    </dgm:pt>
    <dgm:pt modelId="{D7D730E3-C8BF-4DAC-B66D-47D81373D2EB}" type="sibTrans" cxnId="{374AA929-C03B-430F-8F94-02DD150BE549}">
      <dgm:prSet/>
      <dgm:spPr/>
      <dgm:t>
        <a:bodyPr/>
        <a:lstStyle/>
        <a:p>
          <a:endParaRPr lang="en-US"/>
        </a:p>
      </dgm:t>
    </dgm:pt>
    <dgm:pt modelId="{3344EA7C-F8EC-412D-A7C5-4D550D2411F0}" type="pres">
      <dgm:prSet presAssocID="{6902245E-C9B1-406E-B54E-150BB7BD0208}" presName="diagram" presStyleCnt="0">
        <dgm:presLayoutVars>
          <dgm:dir/>
        </dgm:presLayoutVars>
      </dgm:prSet>
      <dgm:spPr/>
    </dgm:pt>
    <dgm:pt modelId="{F51F23FD-B323-422C-AEC2-856DB930402B}" type="pres">
      <dgm:prSet presAssocID="{F2EC6397-1FFB-4962-AABD-3E91DD6C3A6C}" presName="composite" presStyleCnt="0"/>
      <dgm:spPr/>
    </dgm:pt>
    <dgm:pt modelId="{9C16A7FA-28B8-4C8D-9F98-95FBA8EBF739}" type="pres">
      <dgm:prSet presAssocID="{F2EC6397-1FFB-4962-AABD-3E91DD6C3A6C}" presName="Image" presStyleLbl="bgShp" presStyleIdx="0" presStyleCnt="2"/>
      <dgm:spPr>
        <a:blipFill>
          <a:blip xmlns:r="http://schemas.openxmlformats.org/officeDocument/2006/relationships" r:embed="rId1"/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Smaller arrows pointing towards a bigger arrow"/>
        </a:ext>
      </dgm:extLst>
    </dgm:pt>
    <dgm:pt modelId="{0B71E0E4-F08B-41C6-88A6-BCEF9F5FA89A}" type="pres">
      <dgm:prSet presAssocID="{F2EC6397-1FFB-4962-AABD-3E91DD6C3A6C}" presName="Parent" presStyleLbl="node0" presStyleIdx="0" presStyleCnt="2">
        <dgm:presLayoutVars>
          <dgm:bulletEnabled val="1"/>
        </dgm:presLayoutVars>
      </dgm:prSet>
      <dgm:spPr/>
    </dgm:pt>
    <dgm:pt modelId="{4F1A26CD-4E87-445A-91A8-FA0F2E4568C1}" type="pres">
      <dgm:prSet presAssocID="{EC6B7028-563F-4098-8C00-64F6DD84FDF4}" presName="sibTrans" presStyleCnt="0"/>
      <dgm:spPr/>
    </dgm:pt>
    <dgm:pt modelId="{DD2928F2-DCC0-4C0F-9E95-9BEEBFF66541}" type="pres">
      <dgm:prSet presAssocID="{01A9FB43-2B67-402F-BAF9-4A3C28779B2F}" presName="composite" presStyleCnt="0"/>
      <dgm:spPr/>
    </dgm:pt>
    <dgm:pt modelId="{A1BE91E3-D77C-4CA0-95D9-C406489FB607}" type="pres">
      <dgm:prSet presAssocID="{01A9FB43-2B67-402F-BAF9-4A3C28779B2F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Locator flag on a city map"/>
        </a:ext>
      </dgm:extLst>
    </dgm:pt>
    <dgm:pt modelId="{681FD0FF-0672-4289-BC64-705CE8088DA9}" type="pres">
      <dgm:prSet presAssocID="{01A9FB43-2B67-402F-BAF9-4A3C28779B2F}" presName="Parent" presStyleLbl="node0" presStyleIdx="1" presStyleCnt="2">
        <dgm:presLayoutVars>
          <dgm:bulletEnabled val="1"/>
        </dgm:presLayoutVars>
      </dgm:prSet>
      <dgm:spPr/>
    </dgm:pt>
  </dgm:ptLst>
  <dgm:cxnLst>
    <dgm:cxn modelId="{72F49227-4EEE-4FE6-9018-37AC7D804DA4}" srcId="{6902245E-C9B1-406E-B54E-150BB7BD0208}" destId="{F2EC6397-1FFB-4962-AABD-3E91DD6C3A6C}" srcOrd="0" destOrd="0" parTransId="{03E2F0D2-8B30-49DB-B683-D93708755C3A}" sibTransId="{EC6B7028-563F-4098-8C00-64F6DD84FDF4}"/>
    <dgm:cxn modelId="{374AA929-C03B-430F-8F94-02DD150BE549}" srcId="{6902245E-C9B1-406E-B54E-150BB7BD0208}" destId="{01A9FB43-2B67-402F-BAF9-4A3C28779B2F}" srcOrd="1" destOrd="0" parTransId="{9EF4804C-9787-4CFA-99AF-CB0B9D568C13}" sibTransId="{D7D730E3-C8BF-4DAC-B66D-47D81373D2EB}"/>
    <dgm:cxn modelId="{0CC23B33-94E9-4A5B-8833-80A093B3870C}" type="presOf" srcId="{6902245E-C9B1-406E-B54E-150BB7BD0208}" destId="{3344EA7C-F8EC-412D-A7C5-4D550D2411F0}" srcOrd="0" destOrd="0" presId="urn:microsoft.com/office/officeart/2008/layout/BendingPictureCaption"/>
    <dgm:cxn modelId="{1AAD9994-7C95-4BF8-B977-40AFF395DD69}" type="presOf" srcId="{F2EC6397-1FFB-4962-AABD-3E91DD6C3A6C}" destId="{0B71E0E4-F08B-41C6-88A6-BCEF9F5FA89A}" srcOrd="0" destOrd="0" presId="urn:microsoft.com/office/officeart/2008/layout/BendingPictureCaption"/>
    <dgm:cxn modelId="{E535D1F7-79D1-4601-A65A-25470A23FD84}" type="presOf" srcId="{01A9FB43-2B67-402F-BAF9-4A3C28779B2F}" destId="{681FD0FF-0672-4289-BC64-705CE8088DA9}" srcOrd="0" destOrd="0" presId="urn:microsoft.com/office/officeart/2008/layout/BendingPictureCaption"/>
    <dgm:cxn modelId="{6445B776-D264-456B-AD3D-FD023DC42199}" type="presParOf" srcId="{3344EA7C-F8EC-412D-A7C5-4D550D2411F0}" destId="{F51F23FD-B323-422C-AEC2-856DB930402B}" srcOrd="0" destOrd="0" presId="urn:microsoft.com/office/officeart/2008/layout/BendingPictureCaption"/>
    <dgm:cxn modelId="{3C6ED29F-A9EB-48D1-8558-53D9F0DDD487}" type="presParOf" srcId="{F51F23FD-B323-422C-AEC2-856DB930402B}" destId="{9C16A7FA-28B8-4C8D-9F98-95FBA8EBF739}" srcOrd="0" destOrd="0" presId="urn:microsoft.com/office/officeart/2008/layout/BendingPictureCaption"/>
    <dgm:cxn modelId="{6CC3CFBA-F2EB-4624-8106-DAE0A08DE1C3}" type="presParOf" srcId="{F51F23FD-B323-422C-AEC2-856DB930402B}" destId="{0B71E0E4-F08B-41C6-88A6-BCEF9F5FA89A}" srcOrd="1" destOrd="0" presId="urn:microsoft.com/office/officeart/2008/layout/BendingPictureCaption"/>
    <dgm:cxn modelId="{7F9C678F-B18C-44A7-BAB7-9BDC46B6141D}" type="presParOf" srcId="{3344EA7C-F8EC-412D-A7C5-4D550D2411F0}" destId="{4F1A26CD-4E87-445A-91A8-FA0F2E4568C1}" srcOrd="1" destOrd="0" presId="urn:microsoft.com/office/officeart/2008/layout/BendingPictureCaption"/>
    <dgm:cxn modelId="{8687B24F-C30E-453F-8220-4B2B88E5BAD4}" type="presParOf" srcId="{3344EA7C-F8EC-412D-A7C5-4D550D2411F0}" destId="{DD2928F2-DCC0-4C0F-9E95-9BEEBFF66541}" srcOrd="2" destOrd="0" presId="urn:microsoft.com/office/officeart/2008/layout/BendingPictureCaption"/>
    <dgm:cxn modelId="{7C1AD738-A780-4BB4-A0D3-784A5C5C02E0}" type="presParOf" srcId="{DD2928F2-DCC0-4C0F-9E95-9BEEBFF66541}" destId="{A1BE91E3-D77C-4CA0-95D9-C406489FB607}" srcOrd="0" destOrd="0" presId="urn:microsoft.com/office/officeart/2008/layout/BendingPictureCaption"/>
    <dgm:cxn modelId="{33993C4A-4F6A-423C-BCA5-7A0BAC723681}" type="presParOf" srcId="{DD2928F2-DCC0-4C0F-9E95-9BEEBFF66541}" destId="{681FD0FF-0672-4289-BC64-705CE8088DA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6A7FA-28B8-4C8D-9F98-95FBA8EBF739}">
      <dsp:nvSpPr>
        <dsp:cNvPr id="0" name=""/>
        <dsp:cNvSpPr/>
      </dsp:nvSpPr>
      <dsp:spPr>
        <a:xfrm>
          <a:off x="1894" y="182051"/>
          <a:ext cx="4710260" cy="348086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1E0E4-F08B-41C6-88A6-BCEF9F5FA89A}">
      <dsp:nvSpPr>
        <dsp:cNvPr id="0" name=""/>
        <dsp:cNvSpPr/>
      </dsp:nvSpPr>
      <dsp:spPr>
        <a:xfrm>
          <a:off x="953968" y="3031770"/>
          <a:ext cx="4058841" cy="975407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ro-RO" sz="2300" kern="1200" dirty="0"/>
            <a:t>Combinarea funționalităților aplicațiilor prezentate anterior</a:t>
          </a:r>
          <a:endParaRPr lang="en-US" sz="2300" kern="1200" dirty="0"/>
        </a:p>
      </dsp:txBody>
      <dsp:txXfrm>
        <a:off x="953968" y="3031770"/>
        <a:ext cx="4058841" cy="975407"/>
      </dsp:txXfrm>
    </dsp:sp>
    <dsp:sp modelId="{A1BE91E3-D77C-4CA0-95D9-C406489FB607}">
      <dsp:nvSpPr>
        <dsp:cNvPr id="0" name=""/>
        <dsp:cNvSpPr/>
      </dsp:nvSpPr>
      <dsp:spPr>
        <a:xfrm>
          <a:off x="6020219" y="182051"/>
          <a:ext cx="4710260" cy="348086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FD0FF-0672-4289-BC64-705CE8088DA9}">
      <dsp:nvSpPr>
        <dsp:cNvPr id="0" name=""/>
        <dsp:cNvSpPr/>
      </dsp:nvSpPr>
      <dsp:spPr>
        <a:xfrm>
          <a:off x="6972293" y="3031770"/>
          <a:ext cx="4058841" cy="975407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ro-RO" sz="2300" kern="1200" dirty="0"/>
            <a:t>Harta interactivă</a:t>
          </a:r>
          <a:endParaRPr lang="en-US" sz="2300" kern="1200" dirty="0"/>
        </a:p>
      </dsp:txBody>
      <dsp:txXfrm>
        <a:off x="6972293" y="3031770"/>
        <a:ext cx="4058841" cy="975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Buna </a:t>
            </a:r>
            <a:r>
              <a:rPr lang="en-US" dirty="0" err="1">
                <a:ea typeface="Calibri"/>
                <a:cs typeface="Calibri"/>
              </a:rPr>
              <a:t>ziua</a:t>
            </a:r>
            <a:r>
              <a:rPr lang="en-US" dirty="0">
                <a:ea typeface="Calibri"/>
                <a:cs typeface="Calibri"/>
              </a:rPr>
              <a:t>! </a:t>
            </a:r>
            <a:r>
              <a:rPr lang="en-US" dirty="0" err="1">
                <a:ea typeface="Calibri"/>
                <a:cs typeface="Calibri"/>
              </a:rPr>
              <a:t>Lucrarea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mea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licenta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este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reprezentata</a:t>
            </a:r>
            <a:r>
              <a:rPr lang="en-US" dirty="0">
                <a:ea typeface="Calibri"/>
                <a:cs typeface="Calibri"/>
              </a:rPr>
              <a:t> de o </a:t>
            </a:r>
            <a:r>
              <a:rPr lang="en-US" dirty="0" err="1">
                <a:ea typeface="Calibri"/>
                <a:cs typeface="Calibri"/>
              </a:rPr>
              <a:t>aplicatie</a:t>
            </a:r>
            <a:r>
              <a:rPr lang="en-US" dirty="0">
                <a:ea typeface="Calibri"/>
                <a:cs typeface="Calibri"/>
              </a:rPr>
              <a:t> de </a:t>
            </a:r>
            <a:r>
              <a:rPr lang="en-US" dirty="0" err="1">
                <a:ea typeface="Calibri"/>
                <a:cs typeface="Calibri"/>
              </a:rPr>
              <a:t>gestionare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evenimente</a:t>
            </a:r>
            <a:r>
              <a:rPr lang="en-US" dirty="0">
                <a:ea typeface="Calibri"/>
                <a:cs typeface="Calibri"/>
              </a:rPr>
              <a:t>. In </a:t>
            </a:r>
            <a:r>
              <a:rPr lang="en-US" dirty="0" err="1">
                <a:ea typeface="Calibri"/>
                <a:cs typeface="Calibri"/>
              </a:rPr>
              <a:t>cele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urmeaza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prezenta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motivatia</a:t>
            </a:r>
            <a:r>
              <a:rPr lang="en-US" dirty="0">
                <a:ea typeface="Calibri"/>
                <a:cs typeface="Calibri"/>
              </a:rPr>
              <a:t> din </a:t>
            </a:r>
            <a:r>
              <a:rPr lang="en-US" dirty="0" err="1">
                <a:ea typeface="Calibri"/>
                <a:cs typeface="Calibri"/>
              </a:rPr>
              <a:t>spatele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lucrarii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aminti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cateva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similare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dar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contributia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adusa</a:t>
            </a:r>
            <a:r>
              <a:rPr lang="en-US" dirty="0">
                <a:ea typeface="Calibri"/>
                <a:cs typeface="Calibri"/>
              </a:rPr>
              <a:t> de mine, 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expune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tehnologiile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folosite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realizarea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lucrarii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prezenta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cateva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functionalitati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importante</a:t>
            </a:r>
            <a:r>
              <a:rPr lang="en-US" dirty="0">
                <a:ea typeface="Calibri"/>
                <a:cs typeface="Calibri"/>
              </a:rPr>
              <a:t> ale </a:t>
            </a:r>
            <a:r>
              <a:rPr lang="en-US" dirty="0" err="1">
                <a:ea typeface="Calibri"/>
                <a:cs typeface="Calibri"/>
              </a:rPr>
              <a:t>aplicatiei</a:t>
            </a:r>
            <a:r>
              <a:rPr lang="en-US" dirty="0">
                <a:ea typeface="Calibri"/>
                <a:cs typeface="Calibri"/>
              </a:rPr>
              <a:t>, pe final </a:t>
            </a:r>
            <a:r>
              <a:rPr lang="en-US" dirty="0" err="1">
                <a:ea typeface="Calibri"/>
                <a:cs typeface="Calibri"/>
              </a:rPr>
              <a:t>fiind</a:t>
            </a:r>
            <a:r>
              <a:rPr lang="en-US" dirty="0">
                <a:ea typeface="Calibri"/>
                <a:cs typeface="Calibri"/>
              </a:rPr>
              <a:t> demo-</a:t>
            </a:r>
            <a:r>
              <a:rPr lang="en-US" dirty="0" err="1">
                <a:ea typeface="Calibri"/>
                <a:cs typeface="Calibri"/>
              </a:rPr>
              <a:t>ul</a:t>
            </a:r>
            <a:r>
              <a:rPr lang="en-US" dirty="0">
                <a:ea typeface="Calibri"/>
                <a:cs typeface="Calibri"/>
              </a:rPr>
              <a:t> in care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intra </a:t>
            </a:r>
            <a:r>
              <a:rPr lang="en-US" dirty="0" err="1">
                <a:ea typeface="Calibri"/>
                <a:cs typeface="Calibri"/>
              </a:rPr>
              <a:t>mai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amanunt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ceea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priveste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aplicatia</a:t>
            </a:r>
            <a:r>
              <a:rPr lang="en-US" dirty="0">
                <a:ea typeface="Calibri"/>
                <a:cs typeface="Calibri"/>
              </a:rPr>
              <a:t> in sine.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 </a:t>
            </a:r>
            <a:r>
              <a:rPr lang="en-US" dirty="0" err="1">
                <a:cs typeface="Calibri"/>
              </a:rPr>
              <a:t>cele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urmeaza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voi</a:t>
            </a:r>
            <a:r>
              <a:rPr lang="en-US" dirty="0">
                <a:cs typeface="Calibri"/>
              </a:rPr>
              <a:t> intra </a:t>
            </a:r>
            <a:r>
              <a:rPr lang="en-US" dirty="0" err="1">
                <a:cs typeface="Calibri"/>
              </a:rPr>
              <a:t>putin</a:t>
            </a:r>
            <a:r>
              <a:rPr lang="en-US" dirty="0">
                <a:cs typeface="Calibri"/>
              </a:rPr>
              <a:t> in </a:t>
            </a:r>
            <a:r>
              <a:rPr lang="en-US" dirty="0" err="1">
                <a:cs typeface="Calibri"/>
              </a:rPr>
              <a:t>detalii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ceea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cateva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dintre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paginile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interesante</a:t>
            </a:r>
            <a:r>
              <a:rPr lang="en-US" dirty="0">
                <a:cs typeface="Calibri"/>
              </a:rPr>
              <a:t> ale </a:t>
            </a:r>
            <a:r>
              <a:rPr lang="en-US" dirty="0" err="1">
                <a:cs typeface="Calibri"/>
              </a:rPr>
              <a:t>aplicatiei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0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Procesul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inregistrare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utilizatorului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clasic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prin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completarea</a:t>
            </a:r>
            <a:r>
              <a:rPr lang="en-US" dirty="0">
                <a:cs typeface="Calibri"/>
              </a:rPr>
              <a:t> a </a:t>
            </a:r>
            <a:r>
              <a:rPr lang="en-US" dirty="0" err="1">
                <a:cs typeface="Calibri"/>
              </a:rPr>
              <a:t>mai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multor</a:t>
            </a:r>
            <a:r>
              <a:rPr lang="en-US" dirty="0">
                <a:cs typeface="Calibri"/>
              </a:rPr>
              <a:t> date de care </a:t>
            </a:r>
            <a:r>
              <a:rPr lang="en-US" dirty="0" err="1">
                <a:cs typeface="Calibri"/>
              </a:rPr>
              <a:t>aplicatia</a:t>
            </a:r>
            <a:r>
              <a:rPr lang="en-US" dirty="0">
                <a:cs typeface="Calibri"/>
              </a:rPr>
              <a:t> are </a:t>
            </a:r>
            <a:r>
              <a:rPr lang="en-US" dirty="0" err="1">
                <a:cs typeface="Calibri"/>
              </a:rPr>
              <a:t>nevoie</a:t>
            </a:r>
            <a:r>
              <a:rPr lang="en-US" dirty="0">
                <a:cs typeface="Calibri"/>
              </a:rPr>
              <a:t>. Insa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administratorul</a:t>
            </a:r>
            <a:r>
              <a:rPr lang="en-US" dirty="0">
                <a:cs typeface="Calibri"/>
              </a:rPr>
              <a:t> de local, </a:t>
            </a:r>
            <a:r>
              <a:rPr lang="en-US" dirty="0" err="1">
                <a:cs typeface="Calibri"/>
              </a:rPr>
              <a:t>procesul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putin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diferit</a:t>
            </a:r>
            <a:r>
              <a:rPr lang="en-US" dirty="0">
                <a:cs typeface="Calibri"/>
              </a:rPr>
              <a:t>. 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nevoie</a:t>
            </a:r>
            <a:r>
              <a:rPr lang="en-US" dirty="0">
                <a:cs typeface="Calibri"/>
              </a:rPr>
              <a:t> de o </a:t>
            </a:r>
            <a:r>
              <a:rPr lang="en-US" dirty="0" err="1">
                <a:cs typeface="Calibri"/>
              </a:rPr>
              <a:t>metoda</a:t>
            </a:r>
            <a:r>
              <a:rPr lang="en-US" dirty="0">
                <a:cs typeface="Calibri"/>
              </a:rPr>
              <a:t> de a </a:t>
            </a:r>
            <a:r>
              <a:rPr lang="en-US" dirty="0" err="1">
                <a:cs typeface="Calibri"/>
              </a:rPr>
              <a:t>valida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statutul</a:t>
            </a:r>
            <a:r>
              <a:rPr lang="en-US" dirty="0">
                <a:cs typeface="Calibri"/>
              </a:rPr>
              <a:t> de administrator de local, </a:t>
            </a:r>
            <a:r>
              <a:rPr lang="en-US" dirty="0" err="1">
                <a:cs typeface="Calibri"/>
              </a:rPr>
              <a:t>asadar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solutia</a:t>
            </a:r>
            <a:r>
              <a:rPr lang="en-US" dirty="0">
                <a:cs typeface="Calibri"/>
              </a:rPr>
              <a:t> pe care am </a:t>
            </a:r>
            <a:r>
              <a:rPr lang="en-US" dirty="0" err="1">
                <a:cs typeface="Calibri"/>
              </a:rPr>
              <a:t>gasit</a:t>
            </a:r>
            <a:r>
              <a:rPr lang="en-US" dirty="0">
                <a:cs typeface="Calibri"/>
              </a:rPr>
              <a:t>-o 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ca in </a:t>
            </a:r>
            <a:r>
              <a:rPr lang="en-US" dirty="0" err="1">
                <a:cs typeface="Calibri"/>
              </a:rPr>
              <a:t>procesul</a:t>
            </a:r>
            <a:r>
              <a:rPr lang="en-US" dirty="0">
                <a:cs typeface="Calibri"/>
              </a:rPr>
              <a:t> de </a:t>
            </a:r>
            <a:r>
              <a:rPr lang="en-US" dirty="0" err="1">
                <a:cs typeface="Calibri"/>
              </a:rPr>
              <a:t>inregitrare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acesta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incarce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poze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demonstreaza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fapt</a:t>
            </a:r>
            <a:r>
              <a:rPr lang="en-US" dirty="0">
                <a:cs typeface="Calibri"/>
              </a:rPr>
              <a:t>, care </a:t>
            </a:r>
            <a:r>
              <a:rPr lang="en-US" dirty="0" err="1">
                <a:cs typeface="Calibri"/>
              </a:rPr>
              <a:t>mai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apoi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vor</a:t>
            </a:r>
            <a:r>
              <a:rPr lang="en-US" dirty="0">
                <a:cs typeface="Calibri"/>
              </a:rPr>
              <a:t> fi </a:t>
            </a:r>
            <a:r>
              <a:rPr lang="en-US" dirty="0" err="1">
                <a:cs typeface="Calibri"/>
              </a:rPr>
              <a:t>verificate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administratorul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aplicatiei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denumit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licenta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drept</a:t>
            </a:r>
            <a:r>
              <a:rPr lang="en-US" dirty="0">
                <a:cs typeface="Calibri"/>
              </a:rPr>
              <a:t> administrator general. 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frontend am 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pachetul</a:t>
            </a:r>
            <a:r>
              <a:rPr lang="en-US" dirty="0">
                <a:cs typeface="Calibri"/>
              </a:rPr>
              <a:t> expo-camera, 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putea</a:t>
            </a:r>
            <a:r>
              <a:rPr lang="en-US" dirty="0">
                <a:cs typeface="Calibri"/>
              </a:rPr>
              <a:t> introduce </a:t>
            </a:r>
            <a:r>
              <a:rPr lang="en-US" dirty="0" err="1">
                <a:cs typeface="Calibri"/>
              </a:rPr>
              <a:t>aspectul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camerei</a:t>
            </a:r>
            <a:r>
              <a:rPr lang="en-US" dirty="0">
                <a:cs typeface="Calibri"/>
              </a:rPr>
              <a:t> in </a:t>
            </a:r>
            <a:r>
              <a:rPr lang="en-US" dirty="0" err="1">
                <a:cs typeface="Calibri"/>
              </a:rPr>
              <a:t>aplicatie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expo-image-picker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functionalitatea</a:t>
            </a:r>
            <a:r>
              <a:rPr lang="en-US" dirty="0">
                <a:cs typeface="Calibri"/>
              </a:rPr>
              <a:t> de a </a:t>
            </a:r>
            <a:r>
              <a:rPr lang="en-US" dirty="0" err="1">
                <a:cs typeface="Calibri"/>
              </a:rPr>
              <a:t>incarca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pozele</a:t>
            </a:r>
            <a:r>
              <a:rPr lang="en-US" dirty="0">
                <a:cs typeface="Calibri"/>
              </a:rPr>
              <a:t>. In </a:t>
            </a:r>
            <a:r>
              <a:rPr lang="en-US" dirty="0" err="1">
                <a:cs typeface="Calibri"/>
              </a:rPr>
              <a:t>acest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proces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daca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administratorul</a:t>
            </a:r>
            <a:r>
              <a:rPr lang="en-US" dirty="0">
                <a:cs typeface="Calibri"/>
              </a:rPr>
              <a:t> general </a:t>
            </a:r>
            <a:r>
              <a:rPr lang="en-US" dirty="0" err="1">
                <a:cs typeface="Calibri"/>
              </a:rPr>
              <a:t>accepta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sau</a:t>
            </a:r>
            <a:r>
              <a:rPr lang="en-US" dirty="0">
                <a:cs typeface="Calibri"/>
              </a:rPr>
              <a:t> nu </a:t>
            </a:r>
            <a:r>
              <a:rPr lang="en-US" dirty="0" err="1">
                <a:cs typeface="Calibri"/>
              </a:rPr>
              <a:t>cererea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contului</a:t>
            </a:r>
            <a:r>
              <a:rPr lang="en-US" dirty="0">
                <a:cs typeface="Calibri"/>
              </a:rPr>
              <a:t> de administrator de local, </a:t>
            </a:r>
            <a:r>
              <a:rPr lang="en-US" dirty="0" err="1">
                <a:cs typeface="Calibri"/>
              </a:rPr>
              <a:t>va</a:t>
            </a:r>
            <a:r>
              <a:rPr lang="en-US" dirty="0">
                <a:cs typeface="Calibri"/>
              </a:rPr>
              <a:t> fi </a:t>
            </a:r>
            <a:r>
              <a:rPr lang="en-US" dirty="0" err="1">
                <a:cs typeface="Calibri"/>
              </a:rPr>
              <a:t>trimis</a:t>
            </a:r>
            <a:r>
              <a:rPr lang="en-US" dirty="0">
                <a:cs typeface="Calibri"/>
              </a:rPr>
              <a:t> un email in </a:t>
            </a:r>
            <a:r>
              <a:rPr lang="en-US" dirty="0" err="1">
                <a:cs typeface="Calibri"/>
              </a:rPr>
              <a:t>ambele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cazuri</a:t>
            </a:r>
            <a:r>
              <a:rPr lang="en-US" dirty="0">
                <a:cs typeface="Calibri"/>
              </a:rPr>
              <a:t>, care in backend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dezvoltat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folosind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libraria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nodemailer</a:t>
            </a:r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94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Atat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utilizatorul</a:t>
            </a:r>
            <a:r>
              <a:rPr lang="en-US" dirty="0">
                <a:cs typeface="Calibri"/>
              </a:rPr>
              <a:t>, cat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administratorul</a:t>
            </a:r>
            <a:r>
              <a:rPr lang="en-US" dirty="0">
                <a:cs typeface="Calibri"/>
              </a:rPr>
              <a:t> de local, </a:t>
            </a:r>
            <a:r>
              <a:rPr lang="en-US" dirty="0" err="1">
                <a:cs typeface="Calibri"/>
              </a:rPr>
              <a:t>dispune</a:t>
            </a:r>
            <a:r>
              <a:rPr lang="en-US" dirty="0">
                <a:cs typeface="Calibri"/>
              </a:rPr>
              <a:t> de un calendar </a:t>
            </a:r>
            <a:r>
              <a:rPr lang="en-US" dirty="0" err="1">
                <a:cs typeface="Calibri"/>
              </a:rPr>
              <a:t>personalizat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unde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poate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</a:t>
            </a:r>
            <a:r>
              <a:rPr lang="en-US" dirty="0">
                <a:cs typeface="Calibri"/>
              </a:rPr>
              <a:t> observe agenda </a:t>
            </a:r>
            <a:r>
              <a:rPr lang="en-US" dirty="0" err="1">
                <a:cs typeface="Calibri"/>
              </a:rPr>
              <a:t>dintr</a:t>
            </a:r>
            <a:r>
              <a:rPr lang="en-US" dirty="0">
                <a:cs typeface="Calibri"/>
              </a:rPr>
              <a:t>-o </a:t>
            </a:r>
            <a:r>
              <a:rPr lang="en-US" dirty="0" err="1">
                <a:cs typeface="Calibri"/>
              </a:rPr>
              <a:t>anumita</a:t>
            </a:r>
            <a:r>
              <a:rPr lang="en-US" dirty="0">
                <a:cs typeface="Calibri"/>
              </a:rPr>
              <a:t> zi. In </a:t>
            </a:r>
            <a:r>
              <a:rPr lang="en-US" dirty="0" err="1">
                <a:cs typeface="Calibri"/>
              </a:rPr>
              <a:t>cazul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utilizatorului</a:t>
            </a:r>
            <a:r>
              <a:rPr lang="en-US" dirty="0">
                <a:cs typeface="Calibri"/>
              </a:rPr>
              <a:t>, agenda </a:t>
            </a:r>
            <a:r>
              <a:rPr lang="en-US" dirty="0" err="1">
                <a:cs typeface="Calibri"/>
              </a:rPr>
              <a:t>reflecta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evenimentele</a:t>
            </a:r>
            <a:r>
              <a:rPr lang="en-US" dirty="0">
                <a:cs typeface="Calibri"/>
              </a:rPr>
              <a:t> la care are </a:t>
            </a:r>
            <a:r>
              <a:rPr lang="en-US" dirty="0" err="1">
                <a:cs typeface="Calibri"/>
              </a:rPr>
              <a:t>rezervare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iar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cazul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administratorului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calendarul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 specific pe </a:t>
            </a:r>
            <a:r>
              <a:rPr lang="en-US" dirty="0" err="1">
                <a:cs typeface="Calibri"/>
              </a:rPr>
              <a:t>fiecare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locatie</a:t>
            </a:r>
            <a:r>
              <a:rPr lang="en-US" dirty="0">
                <a:cs typeface="Calibri"/>
              </a:rPr>
              <a:t> in </a:t>
            </a:r>
            <a:r>
              <a:rPr lang="en-US" dirty="0" err="1">
                <a:cs typeface="Calibri"/>
              </a:rPr>
              <a:t>parte</a:t>
            </a:r>
            <a:r>
              <a:rPr lang="en-US" dirty="0">
                <a:cs typeface="Calibri"/>
              </a:rPr>
              <a:t> pe care o </a:t>
            </a:r>
            <a:r>
              <a:rPr lang="en-US" dirty="0" err="1">
                <a:cs typeface="Calibri"/>
              </a:rPr>
              <a:t>detine</a:t>
            </a:r>
            <a:r>
              <a:rPr lang="en-US" dirty="0">
                <a:cs typeface="Calibri"/>
              </a:rPr>
              <a:t>. </a:t>
            </a:r>
            <a:r>
              <a:rPr lang="en-US" dirty="0" err="1">
                <a:cs typeface="Calibri"/>
              </a:rPr>
              <a:t>Aceasta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functionalitate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realizata</a:t>
            </a:r>
            <a:r>
              <a:rPr lang="en-US" dirty="0">
                <a:cs typeface="Calibri"/>
              </a:rPr>
              <a:t> cu </a:t>
            </a:r>
            <a:r>
              <a:rPr lang="en-US" dirty="0" err="1">
                <a:cs typeface="Calibri"/>
              </a:rPr>
              <a:t>ajutorul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pachetului</a:t>
            </a:r>
            <a:r>
              <a:rPr lang="en-US" dirty="0">
                <a:cs typeface="Calibri"/>
              </a:rPr>
              <a:t> react-native-calendars, de </a:t>
            </a:r>
            <a:r>
              <a:rPr lang="en-US" dirty="0" err="1">
                <a:cs typeface="Calibri"/>
              </a:rPr>
              <a:t>unde</a:t>
            </a:r>
            <a:r>
              <a:rPr lang="en-US" dirty="0">
                <a:cs typeface="Calibri"/>
              </a:rPr>
              <a:t> am 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componenta</a:t>
            </a:r>
            <a:r>
              <a:rPr lang="en-US" dirty="0">
                <a:cs typeface="Calibri"/>
              </a:rPr>
              <a:t> Agenda.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3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Functionalitatea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principala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anume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harta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interactiva</a:t>
            </a:r>
            <a:r>
              <a:rPr lang="en-US" dirty="0">
                <a:cs typeface="Calibri"/>
              </a:rPr>
              <a:t>, 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realizata</a:t>
            </a:r>
            <a:r>
              <a:rPr lang="en-US" dirty="0">
                <a:cs typeface="Calibri"/>
              </a:rPr>
              <a:t> cu </a:t>
            </a:r>
            <a:r>
              <a:rPr lang="en-US" dirty="0" err="1">
                <a:cs typeface="Calibri"/>
              </a:rPr>
              <a:t>ajutorul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pachetului</a:t>
            </a:r>
            <a:r>
              <a:rPr lang="en-US" dirty="0">
                <a:cs typeface="Calibri"/>
              </a:rPr>
              <a:t> react-native-maps, </a:t>
            </a:r>
            <a:r>
              <a:rPr lang="en-US" dirty="0" err="1">
                <a:cs typeface="Calibri"/>
              </a:rPr>
              <a:t>unde</a:t>
            </a:r>
            <a:r>
              <a:rPr lang="en-US" dirty="0">
                <a:cs typeface="Calibri"/>
              </a:rPr>
              <a:t> am 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componenta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MapView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aspectul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hartii</a:t>
            </a:r>
            <a:r>
              <a:rPr lang="en-US" dirty="0">
                <a:cs typeface="Calibri"/>
              </a:rPr>
              <a:t>, Marker 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marcajele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evenimentelor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Polyline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marcarea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drumului</a:t>
            </a:r>
            <a:r>
              <a:rPr lang="en-US" dirty="0">
                <a:cs typeface="Calibri"/>
              </a:rPr>
              <a:t>. </a:t>
            </a:r>
            <a:r>
              <a:rPr lang="en-US" dirty="0" err="1">
                <a:cs typeface="Calibri"/>
              </a:rPr>
              <a:t>Drumul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generat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folosind</a:t>
            </a:r>
            <a:r>
              <a:rPr lang="en-US" dirty="0">
                <a:cs typeface="Calibri"/>
              </a:rPr>
              <a:t> API-</a:t>
            </a:r>
            <a:r>
              <a:rPr lang="en-US" dirty="0" err="1">
                <a:cs typeface="Calibri"/>
              </a:rPr>
              <a:t>ul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OpenRouteService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deoarece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ofera</a:t>
            </a:r>
            <a:r>
              <a:rPr lang="en-US" dirty="0">
                <a:cs typeface="Calibri"/>
              </a:rPr>
              <a:t> un </a:t>
            </a:r>
            <a:r>
              <a:rPr lang="en-US" dirty="0" err="1">
                <a:cs typeface="Calibri"/>
              </a:rPr>
              <a:t>numar</a:t>
            </a:r>
            <a:r>
              <a:rPr lang="en-US" dirty="0">
                <a:cs typeface="Calibri"/>
              </a:rPr>
              <a:t> mare de </a:t>
            </a:r>
            <a:r>
              <a:rPr lang="en-US" dirty="0" err="1">
                <a:cs typeface="Calibri"/>
              </a:rPr>
              <a:t>cereri</a:t>
            </a:r>
            <a:r>
              <a:rPr lang="en-US" dirty="0">
                <a:cs typeface="Calibri"/>
              </a:rPr>
              <a:t> gratis pe zi,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anume</a:t>
            </a:r>
            <a:r>
              <a:rPr lang="en-US" dirty="0">
                <a:cs typeface="Calibri"/>
              </a:rPr>
              <a:t> 7000.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49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Motivatia</a:t>
            </a:r>
            <a:r>
              <a:rPr lang="en-US" dirty="0">
                <a:ea typeface="Calibri"/>
                <a:cs typeface="Calibri"/>
              </a:rPr>
              <a:t> care m-a </a:t>
            </a:r>
            <a:r>
              <a:rPr lang="en-US" dirty="0" err="1">
                <a:ea typeface="Calibri"/>
                <a:cs typeface="Calibri"/>
              </a:rPr>
              <a:t>adus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punctul</a:t>
            </a:r>
            <a:r>
              <a:rPr lang="en-US" dirty="0">
                <a:ea typeface="Calibri"/>
                <a:cs typeface="Calibri"/>
              </a:rPr>
              <a:t> in care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doresc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realizez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aceasta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lucrare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licenta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este</a:t>
            </a:r>
            <a:r>
              <a:rPr lang="en-US" dirty="0">
                <a:ea typeface="Calibri"/>
                <a:cs typeface="Calibri"/>
              </a:rPr>
              <a:t> data de </a:t>
            </a:r>
            <a:r>
              <a:rPr lang="en-US" dirty="0" err="1">
                <a:ea typeface="Calibri"/>
                <a:cs typeface="Calibri"/>
              </a:rPr>
              <a:t>faptul</a:t>
            </a:r>
            <a:r>
              <a:rPr lang="en-US" dirty="0">
                <a:ea typeface="Calibri"/>
                <a:cs typeface="Calibri"/>
              </a:rPr>
              <a:t> ca, </a:t>
            </a:r>
            <a:r>
              <a:rPr lang="en-US" dirty="0" err="1">
                <a:ea typeface="Calibri"/>
                <a:cs typeface="Calibri"/>
              </a:rPr>
              <a:t>fiind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studenta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Bucuresti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venita</a:t>
            </a:r>
            <a:r>
              <a:rPr lang="en-US" dirty="0">
                <a:ea typeface="Calibri"/>
                <a:cs typeface="Calibri"/>
              </a:rPr>
              <a:t> din alt </a:t>
            </a:r>
            <a:r>
              <a:rPr lang="en-US" dirty="0" err="1">
                <a:ea typeface="Calibri"/>
                <a:cs typeface="Calibri"/>
              </a:rPr>
              <a:t>oras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nestiind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locatii</a:t>
            </a:r>
            <a:r>
              <a:rPr lang="en-US" dirty="0">
                <a:ea typeface="Calibri"/>
                <a:cs typeface="Calibri"/>
              </a:rPr>
              <a:t> in care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imi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petrec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timpul</a:t>
            </a:r>
            <a:r>
              <a:rPr lang="en-US" dirty="0">
                <a:ea typeface="Calibri"/>
                <a:cs typeface="Calibri"/>
              </a:rPr>
              <a:t> liber, am </a:t>
            </a:r>
            <a:r>
              <a:rPr lang="en-US" dirty="0" err="1">
                <a:ea typeface="Calibri"/>
                <a:cs typeface="Calibri"/>
              </a:rPr>
              <a:t>simtit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nevoia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unui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sistem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facut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promovarea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sociale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2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In </a:t>
            </a:r>
            <a:r>
              <a:rPr lang="en-US" dirty="0" err="1">
                <a:ea typeface="Calibri"/>
                <a:cs typeface="Calibri"/>
              </a:rPr>
              <a:t>cele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urmeaza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va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prezenta</a:t>
            </a:r>
            <a:r>
              <a:rPr lang="en-US" dirty="0">
                <a:ea typeface="Calibri"/>
                <a:cs typeface="Calibri"/>
              </a:rPr>
              <a:t> 3 </a:t>
            </a:r>
            <a:r>
              <a:rPr lang="en-US" dirty="0" err="1">
                <a:ea typeface="Calibri"/>
                <a:cs typeface="Calibri"/>
              </a:rPr>
              <a:t>aplicatii</a:t>
            </a:r>
            <a:r>
              <a:rPr lang="en-US" dirty="0">
                <a:ea typeface="Calibri"/>
                <a:cs typeface="Calibri"/>
              </a:rPr>
              <a:t> mobile </a:t>
            </a:r>
            <a:r>
              <a:rPr lang="en-US" dirty="0" err="1">
                <a:ea typeface="Calibri"/>
                <a:cs typeface="Calibri"/>
              </a:rPr>
              <a:t>similare</a:t>
            </a:r>
            <a:r>
              <a:rPr lang="en-US" dirty="0">
                <a:ea typeface="Calibri"/>
                <a:cs typeface="Calibri"/>
              </a:rPr>
              <a:t> care au ca scop </a:t>
            </a:r>
            <a:r>
              <a:rPr lang="en-US" dirty="0" err="1">
                <a:ea typeface="Calibri"/>
                <a:cs typeface="Calibri"/>
              </a:rPr>
              <a:t>promovarea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sociale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mai</a:t>
            </a:r>
            <a:r>
              <a:rPr lang="en-US" dirty="0">
                <a:ea typeface="Calibri"/>
                <a:cs typeface="Calibri"/>
              </a:rPr>
              <a:t> exact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prezenta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functionalitatile</a:t>
            </a:r>
            <a:r>
              <a:rPr lang="en-US" dirty="0">
                <a:ea typeface="Calibri"/>
                <a:cs typeface="Calibri"/>
              </a:rPr>
              <a:t> lor </a:t>
            </a:r>
            <a:r>
              <a:rPr lang="en-US" dirty="0" err="1">
                <a:ea typeface="Calibri"/>
                <a:cs typeface="Calibri"/>
              </a:rPr>
              <a:t>cheie</a:t>
            </a:r>
            <a:r>
              <a:rPr lang="en-US" dirty="0">
                <a:ea typeface="Calibri"/>
                <a:cs typeface="Calibri"/>
              </a:rPr>
              <a:t>. </a:t>
            </a:r>
          </a:p>
          <a:p>
            <a:r>
              <a:rPr lang="en-US" dirty="0">
                <a:ea typeface="Calibri"/>
                <a:cs typeface="Calibri"/>
              </a:rPr>
              <a:t>In </a:t>
            </a:r>
            <a:r>
              <a:rPr lang="en-US" err="1">
                <a:ea typeface="Calibri"/>
                <a:cs typeface="Calibri"/>
              </a:rPr>
              <a:t>primul</a:t>
            </a:r>
            <a:r>
              <a:rPr lang="en-US" dirty="0">
                <a:ea typeface="Calibri"/>
                <a:cs typeface="Calibri"/>
              </a:rPr>
              <a:t> rand </a:t>
            </a:r>
            <a:r>
              <a:rPr lang="en-US" err="1">
                <a:ea typeface="Calibri"/>
                <a:cs typeface="Calibri"/>
              </a:rPr>
              <a:t>avem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aplicatia</a:t>
            </a:r>
            <a:r>
              <a:rPr lang="en-US" dirty="0">
                <a:ea typeface="Calibri"/>
                <a:cs typeface="Calibri"/>
              </a:rPr>
              <a:t> Whova, </a:t>
            </a:r>
            <a:r>
              <a:rPr lang="en-US" err="1">
                <a:ea typeface="Calibri"/>
                <a:cs typeface="Calibri"/>
              </a:rPr>
              <a:t>destinata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gestionarii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atat</a:t>
            </a:r>
            <a:r>
              <a:rPr lang="en-US" dirty="0">
                <a:ea typeface="Calibri"/>
                <a:cs typeface="Calibri"/>
              </a:rPr>
              <a:t> online, </a:t>
            </a:r>
            <a:r>
              <a:rPr lang="en-US" err="1">
                <a:ea typeface="Calibri"/>
                <a:cs typeface="Calibri"/>
              </a:rPr>
              <a:t>fizice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sau</a:t>
            </a:r>
            <a:r>
              <a:rPr lang="en-US" dirty="0">
                <a:ea typeface="Calibri"/>
                <a:cs typeface="Calibri"/>
              </a:rPr>
              <a:t> hybrid. Ca </a:t>
            </a:r>
            <a:r>
              <a:rPr lang="en-US" err="1">
                <a:ea typeface="Calibri"/>
                <a:cs typeface="Calibri"/>
              </a:rPr>
              <a:t>utilizator</a:t>
            </a:r>
            <a:r>
              <a:rPr lang="en-US" dirty="0">
                <a:ea typeface="Calibri"/>
                <a:cs typeface="Calibri"/>
              </a:rPr>
              <a:t> al </a:t>
            </a:r>
            <a:r>
              <a:rPr lang="en-US" err="1">
                <a:ea typeface="Calibri"/>
                <a:cs typeface="Calibri"/>
              </a:rPr>
              <a:t>aplicatiei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vei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avea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nevoie</a:t>
            </a:r>
            <a:r>
              <a:rPr lang="en-US" dirty="0">
                <a:ea typeface="Calibri"/>
                <a:cs typeface="Calibri"/>
              </a:rPr>
              <a:t> de un ID </a:t>
            </a:r>
            <a:r>
              <a:rPr lang="en-US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putea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participa</a:t>
            </a:r>
            <a:r>
              <a:rPr lang="en-US" dirty="0">
                <a:ea typeface="Calibri"/>
                <a:cs typeface="Calibri"/>
              </a:rPr>
              <a:t> la un </a:t>
            </a:r>
            <a:r>
              <a:rPr lang="en-US" err="1">
                <a:ea typeface="Calibri"/>
                <a:cs typeface="Calibri"/>
              </a:rPr>
              <a:t>eveniment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err="1">
                <a:ea typeface="Calibri"/>
                <a:cs typeface="Calibri"/>
              </a:rPr>
              <a:t>iar</a:t>
            </a:r>
            <a:r>
              <a:rPr lang="en-US" dirty="0">
                <a:ea typeface="Calibri"/>
                <a:cs typeface="Calibri"/>
              </a:rPr>
              <a:t> ca administrator de </a:t>
            </a:r>
            <a:r>
              <a:rPr lang="en-US" err="1">
                <a:ea typeface="Calibri"/>
                <a:cs typeface="Calibri"/>
              </a:rPr>
              <a:t>evenimente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err="1">
                <a:ea typeface="Calibri"/>
                <a:cs typeface="Calibri"/>
              </a:rPr>
              <a:t>postarea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este</a:t>
            </a:r>
            <a:r>
              <a:rPr lang="en-US">
                <a:ea typeface="Calibri"/>
                <a:cs typeface="Calibri"/>
              </a:rPr>
              <a:t> contra cost per </a:t>
            </a:r>
            <a:r>
              <a:rPr lang="en-US" err="1">
                <a:ea typeface="Calibri"/>
                <a:cs typeface="Calibri"/>
              </a:rPr>
              <a:t>eveniment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 dirty="0">
                <a:ea typeface="Calibri"/>
                <a:cs typeface="Calibri"/>
              </a:rPr>
              <a:t>A </a:t>
            </a:r>
            <a:r>
              <a:rPr lang="en-US" dirty="0" err="1">
                <a:ea typeface="Calibri"/>
                <a:cs typeface="Calibri"/>
              </a:rPr>
              <a:t>doua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este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SpotMe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destinata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promovarii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cadrul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firmelor</a:t>
            </a:r>
            <a:r>
              <a:rPr lang="en-US" dirty="0">
                <a:ea typeface="Calibri"/>
                <a:cs typeface="Calibri"/>
              </a:rPr>
              <a:t>. Ca </a:t>
            </a:r>
            <a:r>
              <a:rPr lang="en-US" dirty="0" err="1">
                <a:ea typeface="Calibri"/>
                <a:cs typeface="Calibri"/>
              </a:rPr>
              <a:t>utilizator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trebuie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inscrii</a:t>
            </a:r>
            <a:r>
              <a:rPr lang="en-US" dirty="0">
                <a:ea typeface="Calibri"/>
                <a:cs typeface="Calibri"/>
              </a:rPr>
              <a:t> la </a:t>
            </a:r>
            <a:r>
              <a:rPr lang="en-US" dirty="0" err="1">
                <a:ea typeface="Calibri"/>
                <a:cs typeface="Calibri"/>
              </a:rPr>
              <a:t>eveniment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faci</a:t>
            </a:r>
            <a:r>
              <a:rPr lang="en-US" dirty="0">
                <a:ea typeface="Calibri"/>
                <a:cs typeface="Calibri"/>
              </a:rPr>
              <a:t> check-in-</a:t>
            </a:r>
            <a:r>
              <a:rPr lang="en-US" dirty="0" err="1">
                <a:ea typeface="Calibri"/>
                <a:cs typeface="Calibri"/>
              </a:rPr>
              <a:t>ul</a:t>
            </a:r>
            <a:r>
              <a:rPr lang="en-US" dirty="0">
                <a:ea typeface="Calibri"/>
                <a:cs typeface="Calibri"/>
              </a:rPr>
              <a:t> online 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putea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participa</a:t>
            </a:r>
            <a:r>
              <a:rPr lang="en-US" dirty="0">
                <a:ea typeface="Calibri"/>
                <a:cs typeface="Calibri"/>
              </a:rPr>
              <a:t> la </a:t>
            </a:r>
            <a:r>
              <a:rPr lang="en-US" dirty="0" err="1">
                <a:ea typeface="Calibri"/>
                <a:cs typeface="Calibri"/>
              </a:rPr>
              <a:t>acesta</a:t>
            </a:r>
            <a:r>
              <a:rPr lang="en-US" dirty="0">
                <a:ea typeface="Calibri"/>
                <a:cs typeface="Calibri"/>
              </a:rPr>
              <a:t>. 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accesarea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functionalitatilor</a:t>
            </a:r>
            <a:r>
              <a:rPr lang="en-US" dirty="0">
                <a:ea typeface="Calibri"/>
                <a:cs typeface="Calibri"/>
              </a:rPr>
              <a:t> de administrator, </a:t>
            </a:r>
            <a:r>
              <a:rPr lang="en-US" dirty="0" err="1">
                <a:ea typeface="Calibri"/>
                <a:cs typeface="Calibri"/>
              </a:rPr>
              <a:t>trebuie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platit</a:t>
            </a:r>
            <a:r>
              <a:rPr lang="en-US" dirty="0">
                <a:ea typeface="Calibri"/>
                <a:cs typeface="Calibri"/>
              </a:rPr>
              <a:t> un plan, </a:t>
            </a:r>
            <a:r>
              <a:rPr lang="en-US" dirty="0" err="1">
                <a:ea typeface="Calibri"/>
                <a:cs typeface="Calibri"/>
              </a:rPr>
              <a:t>pretul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fiind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stabilit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urma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completarii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unui</a:t>
            </a:r>
            <a:r>
              <a:rPr lang="en-US" dirty="0">
                <a:ea typeface="Calibri"/>
                <a:cs typeface="Calibri"/>
              </a:rPr>
              <a:t> formular. </a:t>
            </a:r>
          </a:p>
          <a:p>
            <a:r>
              <a:rPr lang="en-US" dirty="0">
                <a:ea typeface="Calibri"/>
                <a:cs typeface="Calibri"/>
              </a:rPr>
              <a:t>Ultima </a:t>
            </a:r>
            <a:r>
              <a:rPr lang="en-US" dirty="0" err="1">
                <a:ea typeface="Calibri"/>
                <a:cs typeface="Calibri"/>
              </a:rPr>
              <a:t>aplicatie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este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Bizzabo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destinata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tuturor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tipurilor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evenimente</a:t>
            </a:r>
            <a:r>
              <a:rPr lang="en-US" dirty="0">
                <a:ea typeface="Calibri"/>
                <a:cs typeface="Calibri"/>
              </a:rPr>
              <a:t>, online, </a:t>
            </a:r>
            <a:r>
              <a:rPr lang="en-US" dirty="0" err="1">
                <a:ea typeface="Calibri"/>
                <a:cs typeface="Calibri"/>
              </a:rPr>
              <a:t>fizice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r>
              <a:rPr lang="en-US" dirty="0">
                <a:ea typeface="Calibri"/>
                <a:cs typeface="Calibri"/>
              </a:rPr>
              <a:t> hybrid. 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putea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accesa</a:t>
            </a:r>
            <a:r>
              <a:rPr lang="en-US" dirty="0">
                <a:ea typeface="Calibri"/>
                <a:cs typeface="Calibri"/>
              </a:rPr>
              <a:t> un </a:t>
            </a:r>
            <a:r>
              <a:rPr lang="en-US" dirty="0" err="1">
                <a:ea typeface="Calibri"/>
                <a:cs typeface="Calibri"/>
              </a:rPr>
              <a:t>eveniment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utilizatorul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trebuie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aiba</a:t>
            </a:r>
            <a:r>
              <a:rPr lang="en-US" dirty="0">
                <a:ea typeface="Calibri"/>
                <a:cs typeface="Calibri"/>
              </a:rPr>
              <a:t> email-</a:t>
            </a:r>
            <a:r>
              <a:rPr lang="en-US" dirty="0" err="1">
                <a:ea typeface="Calibri"/>
                <a:cs typeface="Calibri"/>
              </a:rPr>
              <a:t>ul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logare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asociat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evenimentului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respectiv</a:t>
            </a:r>
            <a:r>
              <a:rPr lang="en-US" dirty="0">
                <a:ea typeface="Calibri"/>
                <a:cs typeface="Calibri"/>
              </a:rPr>
              <a:t>. Ca in </a:t>
            </a:r>
            <a:r>
              <a:rPr lang="en-US" dirty="0" err="1">
                <a:ea typeface="Calibri"/>
                <a:cs typeface="Calibri"/>
              </a:rPr>
              <a:t>cazul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aplicatiei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SpotMe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functionalitatile</a:t>
            </a:r>
            <a:r>
              <a:rPr lang="en-US" dirty="0">
                <a:ea typeface="Calibri"/>
                <a:cs typeface="Calibri"/>
              </a:rPr>
              <a:t> de administrator sunt </a:t>
            </a:r>
            <a:r>
              <a:rPr lang="en-US" dirty="0" err="1">
                <a:ea typeface="Calibri"/>
                <a:cs typeface="Calibri"/>
              </a:rPr>
              <a:t>accesibile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dupa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completarea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unui</a:t>
            </a:r>
            <a:r>
              <a:rPr lang="en-US" dirty="0">
                <a:ea typeface="Calibri"/>
                <a:cs typeface="Calibri"/>
              </a:rPr>
              <a:t> formular </a:t>
            </a:r>
            <a:r>
              <a:rPr lang="en-US" dirty="0" err="1">
                <a:ea typeface="Calibri"/>
                <a:cs typeface="Calibri"/>
              </a:rPr>
              <a:t>prin</a:t>
            </a:r>
            <a:r>
              <a:rPr lang="en-US" dirty="0">
                <a:ea typeface="Calibri"/>
                <a:cs typeface="Calibri"/>
              </a:rPr>
              <a:t> care se decide </a:t>
            </a:r>
            <a:r>
              <a:rPr lang="en-US" dirty="0" err="1">
                <a:ea typeface="Calibri"/>
                <a:cs typeface="Calibri"/>
              </a:rPr>
              <a:t>planul</a:t>
            </a:r>
            <a:r>
              <a:rPr lang="en-US" dirty="0">
                <a:ea typeface="Calibri"/>
                <a:cs typeface="Calibri"/>
              </a:rPr>
              <a:t> contra cost.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1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Ce </a:t>
            </a:r>
            <a:r>
              <a:rPr lang="en-US" dirty="0" err="1">
                <a:ea typeface="Calibri"/>
                <a:cs typeface="Calibri"/>
              </a:rPr>
              <a:t>aduce</a:t>
            </a:r>
            <a:r>
              <a:rPr lang="en-US" dirty="0">
                <a:ea typeface="Calibri"/>
                <a:cs typeface="Calibri"/>
              </a:rPr>
              <a:t> in plus </a:t>
            </a:r>
            <a:r>
              <a:rPr lang="en-US" dirty="0" err="1">
                <a:ea typeface="Calibri"/>
                <a:cs typeface="Calibri"/>
              </a:rPr>
              <a:t>lucrarea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mea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licenta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anume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mobila</a:t>
            </a:r>
            <a:r>
              <a:rPr lang="en-US" dirty="0">
                <a:ea typeface="Calibri"/>
                <a:cs typeface="Calibri"/>
              </a:rPr>
              <a:t> "</a:t>
            </a:r>
            <a:r>
              <a:rPr lang="en-US" dirty="0" err="1">
                <a:ea typeface="Calibri"/>
                <a:cs typeface="Calibri"/>
              </a:rPr>
              <a:t>EventApp</a:t>
            </a:r>
            <a:r>
              <a:rPr lang="en-US" dirty="0">
                <a:ea typeface="Calibri"/>
                <a:cs typeface="Calibri"/>
              </a:rPr>
              <a:t>"?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Aplicatia</a:t>
            </a:r>
            <a:r>
              <a:rPr lang="en-US" dirty="0">
                <a:ea typeface="Calibri"/>
                <a:cs typeface="Calibri"/>
              </a:rPr>
              <a:t> "</a:t>
            </a:r>
            <a:r>
              <a:rPr lang="en-US" dirty="0" err="1">
                <a:ea typeface="Calibri"/>
                <a:cs typeface="Calibri"/>
              </a:rPr>
              <a:t>EventApp</a:t>
            </a:r>
            <a:r>
              <a:rPr lang="en-US" dirty="0">
                <a:ea typeface="Calibri"/>
                <a:cs typeface="Calibri"/>
              </a:rPr>
              <a:t>" </a:t>
            </a:r>
            <a:r>
              <a:rPr lang="en-US" dirty="0" err="1">
                <a:ea typeface="Calibri"/>
                <a:cs typeface="Calibri"/>
              </a:rPr>
              <a:t>combina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functionalitatile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aplicatiilor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prezentate</a:t>
            </a:r>
            <a:r>
              <a:rPr lang="en-US" dirty="0">
                <a:ea typeface="Calibri"/>
                <a:cs typeface="Calibri"/>
              </a:rPr>
              <a:t> anterior, precum </a:t>
            </a:r>
            <a:r>
              <a:rPr lang="en-US" dirty="0" err="1">
                <a:ea typeface="Calibri"/>
                <a:cs typeface="Calibri"/>
              </a:rPr>
              <a:t>gestionarea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atat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sociale</a:t>
            </a:r>
            <a:r>
              <a:rPr lang="en-US" dirty="0">
                <a:ea typeface="Calibri"/>
                <a:cs typeface="Calibri"/>
              </a:rPr>
              <a:t>, cat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celor</a:t>
            </a:r>
            <a:r>
              <a:rPr lang="en-US" dirty="0">
                <a:ea typeface="Calibri"/>
                <a:cs typeface="Calibri"/>
              </a:rPr>
              <a:t> din </a:t>
            </a:r>
            <a:r>
              <a:rPr lang="en-US" dirty="0" err="1">
                <a:ea typeface="Calibri"/>
                <a:cs typeface="Calibri"/>
              </a:rPr>
              <a:t>cadrul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firmelor</a:t>
            </a:r>
            <a:r>
              <a:rPr lang="en-US" dirty="0">
                <a:ea typeface="Calibri"/>
                <a:cs typeface="Calibri"/>
              </a:rPr>
              <a:t>. </a:t>
            </a:r>
            <a:r>
              <a:rPr lang="en-US" dirty="0" err="1">
                <a:ea typeface="Calibri"/>
                <a:cs typeface="Calibri"/>
              </a:rPr>
              <a:t>Totodata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poti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posta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gasesti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evenimente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fiecare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rol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avand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functionalitati</a:t>
            </a:r>
            <a:r>
              <a:rPr lang="en-US" dirty="0">
                <a:ea typeface="Calibri"/>
                <a:cs typeface="Calibri"/>
              </a:rPr>
              <a:t> in plus care </a:t>
            </a:r>
            <a:r>
              <a:rPr lang="en-US" dirty="0" err="1">
                <a:ea typeface="Calibri"/>
                <a:cs typeface="Calibri"/>
              </a:rPr>
              <a:t>vor</a:t>
            </a:r>
            <a:r>
              <a:rPr lang="en-US" dirty="0">
                <a:ea typeface="Calibri"/>
                <a:cs typeface="Calibri"/>
              </a:rPr>
              <a:t> fi </a:t>
            </a:r>
            <a:r>
              <a:rPr lang="en-US" dirty="0" err="1">
                <a:ea typeface="Calibri"/>
                <a:cs typeface="Calibri"/>
              </a:rPr>
              <a:t>prezentate</a:t>
            </a:r>
            <a:r>
              <a:rPr lang="en-US" dirty="0">
                <a:ea typeface="Calibri"/>
                <a:cs typeface="Calibri"/>
              </a:rPr>
              <a:t> in demo.</a:t>
            </a:r>
          </a:p>
          <a:p>
            <a:r>
              <a:rPr lang="en-US" dirty="0" err="1">
                <a:ea typeface="Calibri"/>
                <a:cs typeface="Calibri"/>
              </a:rPr>
              <a:t>Functionalitatea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importanta</a:t>
            </a:r>
            <a:r>
              <a:rPr lang="en-US" dirty="0">
                <a:ea typeface="Calibri"/>
                <a:cs typeface="Calibri"/>
              </a:rPr>
              <a:t> pe care am </a:t>
            </a:r>
            <a:r>
              <a:rPr lang="en-US" dirty="0" err="1">
                <a:ea typeface="Calibri"/>
                <a:cs typeface="Calibri"/>
              </a:rPr>
              <a:t>vrut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</a:t>
            </a:r>
            <a:r>
              <a:rPr lang="en-US" dirty="0">
                <a:ea typeface="Calibri"/>
                <a:cs typeface="Calibri"/>
              </a:rPr>
              <a:t> o </a:t>
            </a:r>
            <a:r>
              <a:rPr lang="en-US" dirty="0" err="1">
                <a:ea typeface="Calibri"/>
                <a:cs typeface="Calibri"/>
              </a:rPr>
              <a:t>dezvolt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cadrul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acestui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proiect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licenta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fost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harta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interactiva</a:t>
            </a:r>
            <a:r>
              <a:rPr lang="en-US" dirty="0">
                <a:ea typeface="Calibri"/>
                <a:cs typeface="Calibri"/>
              </a:rPr>
              <a:t>. </a:t>
            </a:r>
            <a:r>
              <a:rPr lang="en-US" dirty="0" err="1">
                <a:ea typeface="Calibri"/>
                <a:cs typeface="Calibri"/>
              </a:rPr>
              <a:t>Aceasta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harta</a:t>
            </a:r>
            <a:r>
              <a:rPr lang="en-US" dirty="0">
                <a:ea typeface="Calibri"/>
                <a:cs typeface="Calibri"/>
              </a:rPr>
              <a:t> are ca scop </a:t>
            </a:r>
            <a:r>
              <a:rPr lang="en-US" dirty="0" err="1">
                <a:ea typeface="Calibri"/>
                <a:cs typeface="Calibri"/>
              </a:rPr>
              <a:t>vizionarea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eficienta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evenimentelor</a:t>
            </a:r>
            <a:r>
              <a:rPr lang="en-US" dirty="0">
                <a:ea typeface="Calibri"/>
                <a:cs typeface="Calibri"/>
              </a:rPr>
              <a:t>, direct pe </a:t>
            </a:r>
            <a:r>
              <a:rPr lang="en-US" dirty="0" err="1">
                <a:ea typeface="Calibri"/>
                <a:cs typeface="Calibri"/>
              </a:rPr>
              <a:t>harta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fiind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marcate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toate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evenimentele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disponibile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aplicatie</a:t>
            </a:r>
            <a:r>
              <a:rPr lang="en-US" dirty="0">
                <a:ea typeface="Calibri"/>
                <a:cs typeface="Calibri"/>
              </a:rPr>
              <a:t>. De </a:t>
            </a:r>
            <a:r>
              <a:rPr lang="en-US" dirty="0" err="1">
                <a:ea typeface="Calibri"/>
                <a:cs typeface="Calibri"/>
              </a:rPr>
              <a:t>asemenea</a:t>
            </a:r>
            <a:r>
              <a:rPr lang="en-US" dirty="0">
                <a:ea typeface="Calibri"/>
                <a:cs typeface="Calibri"/>
              </a:rPr>
              <a:t>, </a:t>
            </a:r>
            <a:r>
              <a:rPr lang="en-US" dirty="0" err="1">
                <a:ea typeface="Calibri"/>
                <a:cs typeface="Calibri"/>
              </a:rPr>
              <a:t>harta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ofera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vizualizarea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unui</a:t>
            </a:r>
            <a:r>
              <a:rPr lang="en-US" dirty="0">
                <a:ea typeface="Calibri"/>
                <a:cs typeface="Calibri"/>
              </a:rPr>
              <a:t> drum de la </a:t>
            </a:r>
            <a:r>
              <a:rPr lang="en-US" dirty="0" err="1">
                <a:ea typeface="Calibri"/>
                <a:cs typeface="Calibri"/>
              </a:rPr>
              <a:t>locatia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utilizatorului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pana</a:t>
            </a:r>
            <a:r>
              <a:rPr lang="en-US" dirty="0">
                <a:ea typeface="Calibri"/>
                <a:cs typeface="Calibri"/>
              </a:rPr>
              <a:t> la </a:t>
            </a:r>
            <a:r>
              <a:rPr lang="en-US" dirty="0" err="1">
                <a:ea typeface="Calibri"/>
                <a:cs typeface="Calibri"/>
              </a:rPr>
              <a:t>evenimentul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interes</a:t>
            </a:r>
            <a:r>
              <a:rPr lang="en-US" dirty="0">
                <a:ea typeface="Calibri"/>
                <a:cs typeface="Calibri"/>
              </a:rPr>
              <a:t>, drum </a:t>
            </a:r>
            <a:r>
              <a:rPr lang="en-US" dirty="0" err="1">
                <a:ea typeface="Calibri"/>
                <a:cs typeface="Calibri"/>
              </a:rPr>
              <a:t>realizat</a:t>
            </a:r>
            <a:r>
              <a:rPr lang="en-US" dirty="0">
                <a:ea typeface="Calibri"/>
                <a:cs typeface="Calibri"/>
              </a:rPr>
              <a:t> cu </a:t>
            </a:r>
            <a:r>
              <a:rPr lang="en-US" dirty="0" err="1">
                <a:ea typeface="Calibri"/>
                <a:cs typeface="Calibri"/>
              </a:rPr>
              <a:t>masina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pentru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oferi</a:t>
            </a:r>
            <a:r>
              <a:rPr lang="en-US" dirty="0">
                <a:ea typeface="Calibri"/>
                <a:cs typeface="Calibri"/>
              </a:rPr>
              <a:t> o </a:t>
            </a:r>
            <a:r>
              <a:rPr lang="en-US" dirty="0" err="1">
                <a:ea typeface="Calibri"/>
                <a:cs typeface="Calibri"/>
              </a:rPr>
              <a:t>privire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ansamblu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asupra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deplasarii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8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Acum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voi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trece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peste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tehnologiile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folosite</a:t>
            </a:r>
            <a:r>
              <a:rPr lang="en-US" dirty="0">
                <a:ea typeface="Calibri"/>
                <a:cs typeface="Calibri"/>
              </a:rPr>
              <a:t> in </a:t>
            </a:r>
            <a:r>
              <a:rPr lang="en-US" dirty="0" err="1">
                <a:ea typeface="Calibri"/>
                <a:cs typeface="Calibri"/>
              </a:rPr>
              <a:t>dezvoltarea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aplicatiei</a:t>
            </a:r>
            <a:r>
              <a:rPr lang="en-US" dirty="0">
                <a:ea typeface="Calibri"/>
                <a:cs typeface="Calibri"/>
              </a:rPr>
              <a:t> mobile "</a:t>
            </a:r>
            <a:r>
              <a:rPr lang="en-US" dirty="0" err="1">
                <a:ea typeface="Calibri"/>
                <a:cs typeface="Calibri"/>
              </a:rPr>
              <a:t>EventApp</a:t>
            </a:r>
            <a:r>
              <a:rPr lang="en-US" dirty="0">
                <a:ea typeface="Calibri"/>
                <a:cs typeface="Calibri"/>
              </a:rPr>
              <a:t>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</a:t>
            </a:r>
            <a:r>
              <a:rPr lang="en-US" dirty="0" err="1">
                <a:cs typeface="Calibri"/>
              </a:rPr>
              <a:t>ceea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partea</a:t>
            </a:r>
            <a:r>
              <a:rPr lang="en-US" dirty="0">
                <a:cs typeface="Calibri"/>
              </a:rPr>
              <a:t> de backend, </a:t>
            </a:r>
            <a:r>
              <a:rPr lang="en-US" dirty="0" err="1">
                <a:cs typeface="Calibri"/>
              </a:rPr>
              <a:t>aceasta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realizata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folosind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nodejs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impreuna</a:t>
            </a:r>
            <a:r>
              <a:rPr lang="en-US" dirty="0">
                <a:cs typeface="Calibri"/>
              </a:rPr>
              <a:t> cu </a:t>
            </a:r>
            <a:r>
              <a:rPr lang="en-US" dirty="0" err="1">
                <a:cs typeface="Calibri"/>
              </a:rPr>
              <a:t>npm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descarcarea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pachetelor</a:t>
            </a:r>
            <a:r>
              <a:rPr lang="en-US" dirty="0">
                <a:cs typeface="Calibri"/>
              </a:rPr>
              <a:t> de care am </a:t>
            </a:r>
            <a:r>
              <a:rPr lang="en-US" dirty="0" err="1">
                <a:cs typeface="Calibri"/>
              </a:rPr>
              <a:t>avut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nevoie</a:t>
            </a:r>
            <a:r>
              <a:rPr lang="en-US" dirty="0">
                <a:cs typeface="Calibri"/>
              </a:rPr>
              <a:t>, precum express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rutare</a:t>
            </a:r>
            <a:r>
              <a:rPr lang="en-US" dirty="0">
                <a:cs typeface="Calibri"/>
              </a:rPr>
              <a:t>, middleware, </a:t>
            </a:r>
            <a:r>
              <a:rPr lang="en-US" dirty="0" err="1">
                <a:cs typeface="Calibri"/>
              </a:rPr>
              <a:t>gestionarea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raspunsurilor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cererilor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sequelize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impreuna</a:t>
            </a:r>
            <a:r>
              <a:rPr lang="en-US" dirty="0">
                <a:cs typeface="Calibri"/>
              </a:rPr>
              <a:t> cu mysql2, </a:t>
            </a:r>
            <a:r>
              <a:rPr lang="en-US" dirty="0" err="1">
                <a:cs typeface="Calibri"/>
              </a:rPr>
              <a:t>unde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sequelize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 un Object Relational-Mapping framework, 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 a </a:t>
            </a:r>
            <a:r>
              <a:rPr lang="en-US" dirty="0" err="1">
                <a:cs typeface="Calibri"/>
              </a:rPr>
              <a:t>scrie</a:t>
            </a:r>
            <a:r>
              <a:rPr lang="en-US" dirty="0">
                <a:cs typeface="Calibri"/>
              </a:rPr>
              <a:t> cod JavaScript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a </a:t>
            </a:r>
            <a:r>
              <a:rPr lang="en-US" dirty="0" err="1">
                <a:cs typeface="Calibri"/>
              </a:rPr>
              <a:t>interactiona</a:t>
            </a:r>
            <a:r>
              <a:rPr lang="en-US" dirty="0">
                <a:cs typeface="Calibri"/>
              </a:rPr>
              <a:t> cu </a:t>
            </a:r>
            <a:r>
              <a:rPr lang="en-US" dirty="0" err="1">
                <a:cs typeface="Calibri"/>
              </a:rPr>
              <a:t>baza</a:t>
            </a:r>
            <a:r>
              <a:rPr lang="en-US" dirty="0">
                <a:cs typeface="Calibri"/>
              </a:rPr>
              <a:t> de date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mysql2 </a:t>
            </a:r>
            <a:r>
              <a:rPr lang="en-US" dirty="0" err="1">
                <a:cs typeface="Calibri"/>
              </a:rPr>
              <a:t>fiind</a:t>
            </a:r>
            <a:r>
              <a:rPr lang="en-US" dirty="0">
                <a:cs typeface="Calibri"/>
              </a:rPr>
              <a:t> un client de MySQL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nodejs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multe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pachete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necesare</a:t>
            </a:r>
            <a:r>
              <a:rPr lang="en-US" dirty="0">
                <a:cs typeface="Calibri"/>
              </a:rPr>
              <a:t>. Am 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 JSON Web Token ca </a:t>
            </a:r>
            <a:r>
              <a:rPr lang="en-US" dirty="0" err="1">
                <a:cs typeface="Calibri"/>
              </a:rPr>
              <a:t>metoda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accesare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rutelor</a:t>
            </a:r>
            <a:r>
              <a:rPr lang="en-US" dirty="0">
                <a:cs typeface="Calibri"/>
              </a:rPr>
              <a:t> private, server-</a:t>
            </a:r>
            <a:r>
              <a:rPr lang="en-US" dirty="0" err="1">
                <a:cs typeface="Calibri"/>
              </a:rPr>
              <a:t>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fiind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capabil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decida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daca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utilizatorul</a:t>
            </a:r>
            <a:r>
              <a:rPr lang="en-US" dirty="0">
                <a:cs typeface="Calibri"/>
              </a:rPr>
              <a:t> are </a:t>
            </a:r>
            <a:r>
              <a:rPr lang="en-US" dirty="0" err="1">
                <a:cs typeface="Calibri"/>
              </a:rPr>
              <a:t>permisiune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accesare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unei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rute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prin</a:t>
            </a:r>
            <a:r>
              <a:rPr lang="en-US" dirty="0">
                <a:cs typeface="Calibri"/>
              </a:rPr>
              <a:t> payload-</a:t>
            </a:r>
            <a:r>
              <a:rPr lang="en-US" dirty="0" err="1">
                <a:cs typeface="Calibri"/>
              </a:rPr>
              <a:t>ul</a:t>
            </a:r>
            <a:r>
              <a:rPr lang="en-US" dirty="0">
                <a:cs typeface="Calibri"/>
              </a:rPr>
              <a:t> token-</a:t>
            </a:r>
            <a:r>
              <a:rPr lang="en-US" dirty="0" err="1">
                <a:cs typeface="Calibri"/>
              </a:rPr>
              <a:t>ului</a:t>
            </a:r>
            <a:r>
              <a:rPr lang="en-US" dirty="0">
                <a:cs typeface="Calibri"/>
              </a:rPr>
              <a:t>. Si nu in </a:t>
            </a:r>
            <a:r>
              <a:rPr lang="en-US" dirty="0" err="1">
                <a:cs typeface="Calibri"/>
              </a:rPr>
              <a:t>ultimul</a:t>
            </a:r>
            <a:r>
              <a:rPr lang="en-US" dirty="0">
                <a:cs typeface="Calibri"/>
              </a:rPr>
              <a:t> rand, am 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 MySQL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baza</a:t>
            </a:r>
            <a:r>
              <a:rPr lang="en-US" dirty="0">
                <a:cs typeface="Calibri"/>
              </a:rPr>
              <a:t> de date a </a:t>
            </a:r>
            <a:r>
              <a:rPr lang="en-US" dirty="0" err="1">
                <a:cs typeface="Calibri"/>
              </a:rPr>
              <a:t>aplicatiei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fiind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baza</a:t>
            </a:r>
            <a:r>
              <a:rPr lang="en-US" dirty="0">
                <a:cs typeface="Calibri"/>
              </a:rPr>
              <a:t> de date </a:t>
            </a:r>
            <a:r>
              <a:rPr lang="en-US" dirty="0" err="1">
                <a:cs typeface="Calibri"/>
              </a:rPr>
              <a:t>relationala</a:t>
            </a:r>
            <a:r>
              <a:rPr lang="en-US" dirty="0">
                <a:cs typeface="Calibri"/>
              </a:rPr>
              <a:t>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9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Aceasta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baza</a:t>
            </a:r>
            <a:r>
              <a:rPr lang="en-US" dirty="0">
                <a:cs typeface="Calibri"/>
              </a:rPr>
              <a:t> de date a </a:t>
            </a:r>
            <a:r>
              <a:rPr lang="en-US" dirty="0" err="1">
                <a:cs typeface="Calibri"/>
              </a:rPr>
              <a:t>aplicatiei</a:t>
            </a:r>
            <a:r>
              <a:rPr lang="en-US" dirty="0">
                <a:cs typeface="Calibri"/>
              </a:rPr>
              <a:t>. Sunt </a:t>
            </a:r>
            <a:r>
              <a:rPr lang="en-US" dirty="0" err="1">
                <a:cs typeface="Calibri"/>
              </a:rPr>
              <a:t>prezente</a:t>
            </a:r>
            <a:r>
              <a:rPr lang="en-US" dirty="0">
                <a:cs typeface="Calibri"/>
              </a:rPr>
              <a:t> 12 </a:t>
            </a:r>
            <a:r>
              <a:rPr lang="en-US" dirty="0" err="1">
                <a:cs typeface="Calibri"/>
              </a:rPr>
              <a:t>tabele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au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definite </a:t>
            </a:r>
            <a:r>
              <a:rPr lang="en-US" dirty="0" err="1">
                <a:cs typeface="Calibri"/>
              </a:rPr>
              <a:t>folosind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pachetul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sequelize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amintit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devreme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 un </a:t>
            </a:r>
            <a:r>
              <a:rPr lang="en-US" dirty="0" err="1">
                <a:cs typeface="Calibri"/>
              </a:rPr>
              <a:t>tabel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legatura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leaga</a:t>
            </a:r>
            <a:r>
              <a:rPr lang="en-US" dirty="0">
                <a:cs typeface="Calibri"/>
              </a:rPr>
              <a:t> Events de </a:t>
            </a:r>
            <a:r>
              <a:rPr lang="en-US" dirty="0" err="1">
                <a:cs typeface="Calibri"/>
              </a:rPr>
              <a:t>UserCalendar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fiind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baza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relatie</a:t>
            </a:r>
            <a:r>
              <a:rPr lang="en-US" dirty="0">
                <a:cs typeface="Calibri"/>
              </a:rPr>
              <a:t> Many-To-Many </a:t>
            </a:r>
            <a:r>
              <a:rPr lang="en-US" dirty="0" err="1">
                <a:cs typeface="Calibri"/>
              </a:rPr>
              <a:t>intre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ele</a:t>
            </a:r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7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</a:t>
            </a:r>
            <a:r>
              <a:rPr lang="en-US" dirty="0" err="1">
                <a:cs typeface="Calibri"/>
              </a:rPr>
              <a:t>ceea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priveste</a:t>
            </a:r>
            <a:r>
              <a:rPr lang="en-US" dirty="0">
                <a:cs typeface="Calibri"/>
              </a:rPr>
              <a:t> frontend-</a:t>
            </a:r>
            <a:r>
              <a:rPr lang="en-US" dirty="0" err="1">
                <a:cs typeface="Calibri"/>
              </a:rPr>
              <a:t>ul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acesta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fost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realizat</a:t>
            </a:r>
            <a:r>
              <a:rPr lang="en-US" dirty="0">
                <a:cs typeface="Calibri"/>
              </a:rPr>
              <a:t> cu </a:t>
            </a:r>
            <a:r>
              <a:rPr lang="en-US" dirty="0" err="1">
                <a:cs typeface="Calibri"/>
              </a:rPr>
              <a:t>ajutorul</a:t>
            </a:r>
            <a:r>
              <a:rPr lang="en-US" dirty="0">
                <a:cs typeface="Calibri"/>
              </a:rPr>
              <a:t> framework-</a:t>
            </a:r>
            <a:r>
              <a:rPr lang="en-US" dirty="0" err="1">
                <a:cs typeface="Calibri"/>
              </a:rPr>
              <a:t>ului</a:t>
            </a:r>
            <a:r>
              <a:rPr lang="en-US" dirty="0">
                <a:cs typeface="Calibri"/>
              </a:rPr>
              <a:t> React Native, </a:t>
            </a:r>
            <a:r>
              <a:rPr lang="en-US" dirty="0" err="1">
                <a:cs typeface="Calibri"/>
              </a:rPr>
              <a:t>destinat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dezvoltarii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aplicatii</a:t>
            </a:r>
            <a:r>
              <a:rPr lang="en-US" dirty="0">
                <a:cs typeface="Calibri"/>
              </a:rPr>
              <a:t> mobile native. </a:t>
            </a:r>
            <a:r>
              <a:rPr lang="en-US" dirty="0" err="1">
                <a:cs typeface="Calibri"/>
              </a:rPr>
              <a:t>Acest</a:t>
            </a:r>
            <a:r>
              <a:rPr lang="en-US" dirty="0">
                <a:cs typeface="Calibri"/>
              </a:rPr>
              <a:t> framework </a:t>
            </a:r>
            <a:r>
              <a:rPr lang="en-US" dirty="0" err="1">
                <a:cs typeface="Calibri"/>
              </a:rPr>
              <a:t>extinde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functionalitatile</a:t>
            </a:r>
            <a:r>
              <a:rPr lang="en-US" dirty="0">
                <a:cs typeface="Calibri"/>
              </a:rPr>
              <a:t> framework-</a:t>
            </a:r>
            <a:r>
              <a:rPr lang="en-US" dirty="0" err="1">
                <a:cs typeface="Calibri"/>
              </a:rPr>
              <a:t>ului</a:t>
            </a:r>
            <a:r>
              <a:rPr lang="en-US" dirty="0">
                <a:cs typeface="Calibri"/>
              </a:rPr>
              <a:t> de </a:t>
            </a:r>
            <a:r>
              <a:rPr lang="en-US" dirty="0" err="1">
                <a:cs typeface="Calibri"/>
              </a:rPr>
              <a:t>aplicatii</a:t>
            </a:r>
            <a:r>
              <a:rPr lang="en-US" dirty="0">
                <a:cs typeface="Calibri"/>
              </a:rPr>
              <a:t> web React, </a:t>
            </a:r>
            <a:r>
              <a:rPr lang="en-US" dirty="0" err="1">
                <a:cs typeface="Calibri"/>
              </a:rPr>
              <a:t>folosind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componente</a:t>
            </a:r>
            <a:r>
              <a:rPr lang="en-US" dirty="0">
                <a:cs typeface="Calibri"/>
              </a:rPr>
              <a:t> native </a:t>
            </a:r>
            <a:r>
              <a:rPr lang="en-US" dirty="0" err="1">
                <a:cs typeface="Calibri"/>
              </a:rPr>
              <a:t>platformei</a:t>
            </a:r>
            <a:r>
              <a:rPr lang="en-US" dirty="0">
                <a:cs typeface="Calibri"/>
              </a:rPr>
              <a:t> in loc de </a:t>
            </a:r>
            <a:r>
              <a:rPr lang="en-US" dirty="0" err="1">
                <a:cs typeface="Calibri"/>
              </a:rPr>
              <a:t>componente</a:t>
            </a:r>
            <a:r>
              <a:rPr lang="en-US" dirty="0">
                <a:cs typeface="Calibri"/>
              </a:rPr>
              <a:t> web. In </a:t>
            </a:r>
            <a:r>
              <a:rPr lang="en-US" dirty="0" err="1">
                <a:cs typeface="Calibri"/>
              </a:rPr>
              <a:t>completare</a:t>
            </a:r>
            <a:r>
              <a:rPr lang="en-US" dirty="0">
                <a:cs typeface="Calibri"/>
              </a:rPr>
              <a:t>, am 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 framework-</a:t>
            </a:r>
            <a:r>
              <a:rPr lang="en-US" dirty="0" err="1">
                <a:cs typeface="Calibri"/>
              </a:rPr>
              <a:t>ul</a:t>
            </a:r>
            <a:r>
              <a:rPr lang="en-US" dirty="0">
                <a:cs typeface="Calibri"/>
              </a:rPr>
              <a:t> Expo, 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acopera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gama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larga</a:t>
            </a:r>
            <a:r>
              <a:rPr lang="en-US" dirty="0">
                <a:cs typeface="Calibri"/>
              </a:rPr>
              <a:t> de API-</a:t>
            </a:r>
            <a:r>
              <a:rPr lang="en-US" dirty="0" err="1">
                <a:cs typeface="Calibri"/>
              </a:rPr>
              <a:t>uri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extinse</a:t>
            </a:r>
            <a:r>
              <a:rPr lang="en-US" dirty="0">
                <a:cs typeface="Calibri"/>
              </a:rPr>
              <a:t>, </a:t>
            </a:r>
            <a:r>
              <a:rPr lang="en-US" dirty="0" err="1">
                <a:cs typeface="Calibri"/>
              </a:rPr>
              <a:t>eliminand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nevoie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scriere</a:t>
            </a:r>
            <a:r>
              <a:rPr lang="en-US" dirty="0">
                <a:cs typeface="Calibri"/>
              </a:rPr>
              <a:t> de cod </a:t>
            </a:r>
            <a:r>
              <a:rPr lang="en-US" dirty="0" err="1">
                <a:cs typeface="Calibri"/>
              </a:rPr>
              <a:t>nativ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acolo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unde</a:t>
            </a:r>
            <a:r>
              <a:rPr lang="en-US" dirty="0">
                <a:cs typeface="Calibri"/>
              </a:rPr>
              <a:t> nu </a:t>
            </a:r>
            <a:r>
              <a:rPr lang="en-US" dirty="0" err="1">
                <a:cs typeface="Calibri"/>
              </a:rPr>
              <a:t>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cazul</a:t>
            </a:r>
            <a:r>
              <a:rPr lang="en-US" dirty="0">
                <a:cs typeface="Calibri"/>
              </a:rPr>
              <a:t>. Ca in </a:t>
            </a:r>
            <a:r>
              <a:rPr lang="en-US" dirty="0" err="1">
                <a:cs typeface="Calibri"/>
              </a:rPr>
              <a:t>cazul</a:t>
            </a:r>
            <a:r>
              <a:rPr lang="en-US" dirty="0">
                <a:cs typeface="Calibri"/>
              </a:rPr>
              <a:t> backend-</a:t>
            </a:r>
            <a:r>
              <a:rPr lang="en-US" dirty="0" err="1">
                <a:cs typeface="Calibri"/>
              </a:rPr>
              <a:t>ului</a:t>
            </a:r>
            <a:r>
              <a:rPr lang="en-US" dirty="0">
                <a:cs typeface="Calibri"/>
              </a:rPr>
              <a:t>, am </a:t>
            </a:r>
            <a:r>
              <a:rPr lang="en-US" dirty="0" err="1">
                <a:cs typeface="Calibri"/>
              </a:rPr>
              <a:t>folosit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npm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pentru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instalarea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gestionarea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pachetelor</a:t>
            </a:r>
            <a:r>
              <a:rPr lang="en-US" dirty="0">
                <a:cs typeface="Calibri"/>
              </a:rPr>
              <a:t> de care am </a:t>
            </a:r>
            <a:r>
              <a:rPr lang="en-US" dirty="0" err="1">
                <a:cs typeface="Calibri"/>
              </a:rPr>
              <a:t>avut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nevoie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1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5833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37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180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9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0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693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403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(comparison slide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17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EAC469D-C64C-4BB7-AB03-E450F8888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978646"/>
            <a:ext cx="12192003" cy="3376039"/>
            <a:chOff x="0" y="-978646"/>
            <a:chExt cx="12192003" cy="3376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C0C88D-87E5-47C3-AA92-269E45C85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H="1">
              <a:off x="0" y="1"/>
              <a:ext cx="12192003" cy="2397392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86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12C7D5-A921-47A9-8619-DD3D6EC8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4834054">
              <a:off x="4822383" y="-1739232"/>
              <a:ext cx="3118759" cy="4639931"/>
            </a:xfrm>
            <a:custGeom>
              <a:avLst/>
              <a:gdLst>
                <a:gd name="connsiteX0" fmla="*/ 3118759 w 3118759"/>
                <a:gd name="connsiteY0" fmla="*/ 79510 h 4639931"/>
                <a:gd name="connsiteX1" fmla="*/ 1204940 w 3118759"/>
                <a:gd name="connsiteY1" fmla="*/ 4639931 h 4639931"/>
                <a:gd name="connsiteX2" fmla="*/ 1103495 w 3118759"/>
                <a:gd name="connsiteY2" fmla="*/ 4578302 h 4639931"/>
                <a:gd name="connsiteX3" fmla="*/ 0 w 3118759"/>
                <a:gd name="connsiteY3" fmla="*/ 2502877 h 4639931"/>
                <a:gd name="connsiteX4" fmla="*/ 2502877 w 3118759"/>
                <a:gd name="connsiteY4" fmla="*/ 0 h 4639931"/>
                <a:gd name="connsiteX5" fmla="*/ 3007294 w 3118759"/>
                <a:gd name="connsiteY5" fmla="*/ 50850 h 463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759" h="4639931">
                  <a:moveTo>
                    <a:pt x="3118759" y="79510"/>
                  </a:moveTo>
                  <a:lnTo>
                    <a:pt x="1204940" y="4639931"/>
                  </a:lnTo>
                  <a:lnTo>
                    <a:pt x="1103495" y="4578302"/>
                  </a:lnTo>
                  <a:cubicBezTo>
                    <a:pt x="437725" y="4128517"/>
                    <a:pt x="0" y="3366815"/>
                    <a:pt x="0" y="2502877"/>
                  </a:cubicBezTo>
                  <a:cubicBezTo>
                    <a:pt x="0" y="1120576"/>
                    <a:pt x="1120576" y="0"/>
                    <a:pt x="2502877" y="0"/>
                  </a:cubicBezTo>
                  <a:cubicBezTo>
                    <a:pt x="2675665" y="0"/>
                    <a:pt x="2844363" y="17509"/>
                    <a:pt x="3007294" y="5085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alpha val="12000"/>
                  </a:schemeClr>
                </a:gs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315B16-F859-4692-83E7-34DB86837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4060818" y="0"/>
              <a:ext cx="8115300" cy="1945408"/>
            </a:xfrm>
            <a:prstGeom prst="rect">
              <a:avLst/>
            </a:prstGeom>
            <a:gradFill>
              <a:gsLst>
                <a:gs pos="0">
                  <a:schemeClr val="accent6">
                    <a:alpha val="16000"/>
                  </a:schemeClr>
                </a:gs>
                <a:gs pos="62000">
                  <a:schemeClr val="accent5">
                    <a:alpha val="0"/>
                  </a:scheme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28949" y="1011245"/>
            <a:ext cx="2315098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75360" y="2825496"/>
            <a:ext cx="10241280" cy="318639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97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9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2724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61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04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037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77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0358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7162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0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8DBF93-D603-D808-A70E-4FA75C281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FC0FD2-4638-A73E-C9F9-35DDA047C627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9ED2BD-B9B6-4596-DB73-861D6ADCCE5F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94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6" r:id="rId16"/>
    <p:sldLayoutId id="2147483751" r:id="rId17"/>
    <p:sldLayoutId id="2147483752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APLICAȚIE DE GESTIONARE DE EVENIMENTE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5C5A8-99FB-5EEE-F2B1-8322D09A3964}"/>
              </a:ext>
            </a:extLst>
          </p:cNvPr>
          <p:cNvSpPr txBox="1"/>
          <p:nvPr/>
        </p:nvSpPr>
        <p:spPr>
          <a:xfrm>
            <a:off x="596900" y="5797550"/>
            <a:ext cx="487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Student</a:t>
            </a:r>
            <a:r>
              <a:rPr lang="en-US" dirty="0"/>
              <a:t>: </a:t>
            </a:r>
            <a:r>
              <a:rPr lang="en-US" dirty="0" err="1"/>
              <a:t>Tudoroiu</a:t>
            </a:r>
            <a:r>
              <a:rPr lang="en-US" dirty="0"/>
              <a:t> Simona</a:t>
            </a:r>
          </a:p>
          <a:p>
            <a:r>
              <a:rPr lang="en-US" b="1" dirty="0" err="1"/>
              <a:t>Profesor</a:t>
            </a:r>
            <a:r>
              <a:rPr lang="en-US" b="1" dirty="0"/>
              <a:t> </a:t>
            </a:r>
            <a:r>
              <a:rPr lang="en-US" b="1" dirty="0" err="1"/>
              <a:t>Coordonator</a:t>
            </a:r>
            <a:r>
              <a:rPr lang="en-US" dirty="0"/>
              <a:t>: </a:t>
            </a:r>
            <a:r>
              <a:rPr lang="en-GB" dirty="0" err="1"/>
              <a:t>Lect.dr</a:t>
            </a:r>
            <a:r>
              <a:rPr lang="en-GB" dirty="0"/>
              <a:t>. Natalia </a:t>
            </a:r>
            <a:r>
              <a:rPr lang="en-GB" dirty="0" err="1"/>
              <a:t>Ozunu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8AF5-09B8-C7DB-CEFA-6509CB98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0361-7949-4D39-BB3A-D658CCC2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Eventapp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B975F-07F1-A2BB-E63E-B496DA38E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events in one place</a:t>
            </a:r>
          </a:p>
          <a:p>
            <a:r>
              <a:rPr lang="en-US" dirty="0"/>
              <a:t>Seamlessly managing every detail</a:t>
            </a:r>
          </a:p>
        </p:txBody>
      </p:sp>
      <p:pic>
        <p:nvPicPr>
          <p:cNvPr id="5" name="Picture Placeholder 7" descr="A close-up of a record player">
            <a:extLst>
              <a:ext uri="{FF2B5EF4-FFF2-40B4-BE49-F238E27FC236}">
                <a16:creationId xmlns:a16="http://schemas.microsoft.com/office/drawing/2014/main" id="{F0A0F1B2-134A-903D-4AF2-1865E5D833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</p:spTree>
    <p:extLst>
      <p:ext uri="{BB962C8B-B14F-4D97-AF65-F5344CB8AC3E}">
        <p14:creationId xmlns:p14="http://schemas.microsoft.com/office/powerpoint/2010/main" val="201763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836E6E-A5A0-4120-8C35-003B2347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 err="1"/>
              <a:t>Procesul</a:t>
            </a:r>
            <a:r>
              <a:rPr lang="en-US" sz="2300" dirty="0"/>
              <a:t> de </a:t>
            </a:r>
            <a:r>
              <a:rPr lang="en-US" sz="2300" dirty="0" err="1"/>
              <a:t>înregistrare</a:t>
            </a:r>
            <a:r>
              <a:rPr lang="en-US" sz="2300" dirty="0"/>
              <a:t> a </a:t>
            </a:r>
            <a:r>
              <a:rPr lang="en-US" sz="2300" dirty="0" err="1"/>
              <a:t>administratorului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13C3F-3148-3893-76BF-672BEFE071F9}"/>
              </a:ext>
            </a:extLst>
          </p:cNvPr>
          <p:cNvSpPr txBox="1"/>
          <p:nvPr/>
        </p:nvSpPr>
        <p:spPr>
          <a:xfrm>
            <a:off x="1371601" y="2345635"/>
            <a:ext cx="4911392" cy="35839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err="1"/>
              <a:t>Realizat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: 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expo-camera</a:t>
            </a:r>
            <a:r>
              <a:rPr lang="ro-RO" sz="1600" dirty="0"/>
              <a:t> </a:t>
            </a:r>
            <a:r>
              <a:rPr lang="en-US" sz="1600" dirty="0"/>
              <a:t>  </a:t>
            </a:r>
            <a:r>
              <a:rPr lang="ro-RO" sz="1600" dirty="0"/>
              <a:t>    </a:t>
            </a:r>
            <a:r>
              <a:rPr lang="en-US" sz="1600" dirty="0" err="1"/>
              <a:t>aspectul</a:t>
            </a:r>
            <a:r>
              <a:rPr lang="en-US" sz="1600" dirty="0"/>
              <a:t> </a:t>
            </a:r>
            <a:r>
              <a:rPr lang="en-US" sz="1600" dirty="0" err="1"/>
              <a:t>camerei</a:t>
            </a:r>
            <a:endParaRPr lang="en-US" sz="1600" dirty="0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expo-image-picker</a:t>
            </a:r>
            <a:r>
              <a:rPr lang="en-US" sz="1600" dirty="0"/>
              <a:t>  </a:t>
            </a:r>
            <a:r>
              <a:rPr lang="ro-RO" sz="1600" dirty="0"/>
              <a:t>     </a:t>
            </a:r>
            <a:r>
              <a:rPr lang="en-US" sz="1600" dirty="0" err="1"/>
              <a:t>funcționalitatea</a:t>
            </a:r>
            <a:r>
              <a:rPr lang="en-US" sz="1600" dirty="0"/>
              <a:t> de </a:t>
            </a:r>
            <a:r>
              <a:rPr lang="en-US" sz="1600" dirty="0" err="1"/>
              <a:t>încărcare</a:t>
            </a:r>
            <a:r>
              <a:rPr lang="en-US" sz="1600" dirty="0"/>
              <a:t> a </a:t>
            </a:r>
            <a:r>
              <a:rPr lang="en-US" sz="1600" dirty="0" err="1"/>
              <a:t>fotografiilor</a:t>
            </a:r>
            <a:r>
              <a:rPr lang="en-US" sz="1600" dirty="0"/>
              <a:t> din </a:t>
            </a:r>
            <a:r>
              <a:rPr lang="en-US" sz="1600" dirty="0" err="1"/>
              <a:t>galeria</a:t>
            </a:r>
            <a:r>
              <a:rPr lang="en-US" sz="1600" dirty="0"/>
              <a:t> </a:t>
            </a:r>
            <a:r>
              <a:rPr lang="en-US" sz="1600" dirty="0" err="1"/>
              <a:t>telefonului</a:t>
            </a:r>
            <a:endParaRPr lang="ro-RO" sz="1600" dirty="0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1600" b="1" dirty="0"/>
              <a:t>n</a:t>
            </a:r>
            <a:r>
              <a:rPr lang="en-GB" sz="1600" b="1" dirty="0" err="1"/>
              <a:t>odemailer</a:t>
            </a:r>
            <a:r>
              <a:rPr lang="ro-RO" sz="1600" dirty="0"/>
              <a:t>       trimiterea de email</a:t>
            </a:r>
            <a:endParaRPr lang="en-US" sz="1600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CF1F1D-5DDA-1E2B-49A4-77908EFD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4233" y="457200"/>
            <a:ext cx="2530973" cy="5472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59B6E-D33A-C3E3-C24C-4102C62E8A2F}"/>
              </a:ext>
            </a:extLst>
          </p:cNvPr>
          <p:cNvCxnSpPr>
            <a:cxnSpLocks/>
          </p:cNvCxnSpPr>
          <p:nvPr/>
        </p:nvCxnSpPr>
        <p:spPr>
          <a:xfrm>
            <a:off x="2897842" y="2931458"/>
            <a:ext cx="275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997429-47F4-03A0-9E65-A88FB7E9BC25}"/>
              </a:ext>
            </a:extLst>
          </p:cNvPr>
          <p:cNvCxnSpPr>
            <a:cxnSpLocks/>
          </p:cNvCxnSpPr>
          <p:nvPr/>
        </p:nvCxnSpPr>
        <p:spPr>
          <a:xfrm>
            <a:off x="3440206" y="3292288"/>
            <a:ext cx="275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3CA86-D84A-E242-27B7-C8C07AA4D6FB}"/>
              </a:ext>
            </a:extLst>
          </p:cNvPr>
          <p:cNvCxnSpPr>
            <a:cxnSpLocks/>
          </p:cNvCxnSpPr>
          <p:nvPr/>
        </p:nvCxnSpPr>
        <p:spPr>
          <a:xfrm>
            <a:off x="2760010" y="3948952"/>
            <a:ext cx="275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8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836E6E-A5A0-4120-8C35-003B2347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9" y="422154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300" dirty="0"/>
              <a:t>Calendar și agenda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13C3F-3148-3893-76BF-672BEFE071F9}"/>
              </a:ext>
            </a:extLst>
          </p:cNvPr>
          <p:cNvSpPr txBox="1"/>
          <p:nvPr/>
        </p:nvSpPr>
        <p:spPr>
          <a:xfrm>
            <a:off x="984510" y="2397867"/>
            <a:ext cx="4911392" cy="35839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err="1"/>
              <a:t>Realizat</a:t>
            </a:r>
            <a:r>
              <a:rPr lang="ro-RO" dirty="0"/>
              <a:t>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: </a:t>
            </a:r>
            <a:endParaRPr lang="ro-RO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react-native-calendars</a:t>
            </a:r>
            <a:r>
              <a:rPr lang="ro-RO" sz="1600" dirty="0"/>
              <a:t>        aspectul calendarului și al agendei 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alendar with numbers and letters&#10;&#10;Description automatically generated">
            <a:extLst>
              <a:ext uri="{FF2B5EF4-FFF2-40B4-BE49-F238E27FC236}">
                <a16:creationId xmlns:a16="http://schemas.microsoft.com/office/drawing/2014/main" id="{CE9221F0-A80E-51DB-6353-61A20D3C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58" y="414236"/>
            <a:ext cx="2427936" cy="5254663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A5724CCB-B8D0-AD07-B537-491BE966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434" y="414235"/>
            <a:ext cx="2427936" cy="525466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CD53C4-F02D-974F-9302-B19758967D0D}"/>
              </a:ext>
            </a:extLst>
          </p:cNvPr>
          <p:cNvCxnSpPr/>
          <p:nvPr/>
        </p:nvCxnSpPr>
        <p:spPr>
          <a:xfrm>
            <a:off x="3352526" y="2973562"/>
            <a:ext cx="295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1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836E6E-A5A0-4120-8C35-003B2347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300" dirty="0"/>
              <a:t>Harta interactivă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13C3F-3148-3893-76BF-672BEFE071F9}"/>
              </a:ext>
            </a:extLst>
          </p:cNvPr>
          <p:cNvSpPr txBox="1"/>
          <p:nvPr/>
        </p:nvSpPr>
        <p:spPr>
          <a:xfrm>
            <a:off x="1371601" y="2345635"/>
            <a:ext cx="4911392" cy="35839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err="1"/>
              <a:t>Realizat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: 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expo-location</a:t>
            </a:r>
            <a:r>
              <a:rPr lang="ro-RO" sz="1600" dirty="0"/>
              <a:t> </a:t>
            </a:r>
            <a:r>
              <a:rPr lang="en-US" sz="1600" dirty="0"/>
              <a:t>  </a:t>
            </a:r>
            <a:r>
              <a:rPr lang="ro-RO" sz="1600" dirty="0"/>
              <a:t>    preluarea locației curente ale utilizatorului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/>
              <a:t>react-native-maps</a:t>
            </a:r>
            <a:r>
              <a:rPr lang="en-US" sz="1600" dirty="0"/>
              <a:t>  </a:t>
            </a:r>
            <a:r>
              <a:rPr lang="ro-RO" sz="1600" dirty="0"/>
              <a:t>     aspectul hărții, marcajele locațiilor și drumul de la locația utilizatorului până la eveniment</a:t>
            </a:r>
          </a:p>
          <a:p>
            <a:pPr marL="57150">
              <a:lnSpc>
                <a:spcPct val="120000"/>
              </a:lnSpc>
              <a:spcAft>
                <a:spcPts val="600"/>
              </a:spcAft>
            </a:pPr>
            <a:r>
              <a:rPr lang="ro-RO" sz="1600" dirty="0"/>
              <a:t>Pentru generarea drumului, a fost folosit API-ul de la </a:t>
            </a:r>
            <a:r>
              <a:rPr lang="en-GB" sz="1600" dirty="0" err="1"/>
              <a:t>OpenRouteService</a:t>
            </a:r>
            <a:r>
              <a:rPr lang="ro-RO" sz="16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59B6E-D33A-C3E3-C24C-4102C62E8A2F}"/>
              </a:ext>
            </a:extLst>
          </p:cNvPr>
          <p:cNvCxnSpPr>
            <a:cxnSpLocks/>
          </p:cNvCxnSpPr>
          <p:nvPr/>
        </p:nvCxnSpPr>
        <p:spPr>
          <a:xfrm>
            <a:off x="2958354" y="2931458"/>
            <a:ext cx="275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997429-47F4-03A0-9E65-A88FB7E9BC25}"/>
              </a:ext>
            </a:extLst>
          </p:cNvPr>
          <p:cNvCxnSpPr>
            <a:cxnSpLocks/>
          </p:cNvCxnSpPr>
          <p:nvPr/>
        </p:nvCxnSpPr>
        <p:spPr>
          <a:xfrm>
            <a:off x="3346077" y="3567953"/>
            <a:ext cx="275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1C95F688-0BE5-7FD6-40DD-93CC45F1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34" y="220791"/>
            <a:ext cx="2724480" cy="58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/>
          <a:lstStyle/>
          <a:p>
            <a:pPr algn="ctr"/>
            <a:r>
              <a:rPr lang="ro-RO" dirty="0"/>
              <a:t>Demo</a:t>
            </a:r>
            <a:endParaRPr lang="en-US" dirty="0"/>
          </a:p>
        </p:txBody>
      </p:sp>
      <p:pic>
        <p:nvPicPr>
          <p:cNvPr id="20" name="Picture Placeholder 19" descr="A close-up of a DJ playing music">
            <a:extLst>
              <a:ext uri="{FF2B5EF4-FFF2-40B4-BE49-F238E27FC236}">
                <a16:creationId xmlns:a16="http://schemas.microsoft.com/office/drawing/2014/main" id="{9668A41A-8DDF-D3FB-6B31-728C899D8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" b="21"/>
          <a:stretch/>
        </p:blipFill>
        <p:spPr/>
      </p:pic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</a:t>
            </a:r>
            <a:r>
              <a:rPr lang="ro-RO" dirty="0"/>
              <a:t>ție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228600" indent="0">
              <a:buNone/>
            </a:pPr>
            <a:r>
              <a:rPr lang="ro-RO" dirty="0"/>
              <a:t>Orașele duc lipsa unui sistem de promovare a evenimentelor sociale.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84922"/>
            <a:ext cx="12203208" cy="1600201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1" y="5284922"/>
            <a:ext cx="8164608" cy="1594270"/>
          </a:xfrm>
          <a:prstGeom prst="rect">
            <a:avLst/>
          </a:prstGeom>
          <a:gradFill>
            <a:gsLst>
              <a:gs pos="91069">
                <a:schemeClr val="accent2"/>
              </a:gs>
              <a:gs pos="22000">
                <a:schemeClr val="accent2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5883" y="5284922"/>
            <a:ext cx="7012127" cy="1579412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8597" y="5284922"/>
            <a:ext cx="8164607" cy="1591534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72000">
                <a:schemeClr val="accent5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63" y="5652097"/>
            <a:ext cx="10587314" cy="877729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Aplicații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similare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ABD8EF00-EE7A-7613-AC31-32B41B05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182" y="2453064"/>
            <a:ext cx="2685777" cy="659236"/>
          </a:xfrm>
          <a:prstGeom prst="rect">
            <a:avLst/>
          </a:prstGeom>
        </p:spPr>
      </p:pic>
      <p:pic>
        <p:nvPicPr>
          <p:cNvPr id="13" name="Picture 12" descr="A yellow circle with a black letter on it&#10;&#10;Description automatically generated">
            <a:extLst>
              <a:ext uri="{FF2B5EF4-FFF2-40B4-BE49-F238E27FC236}">
                <a16:creationId xmlns:a16="http://schemas.microsoft.com/office/drawing/2014/main" id="{F8974017-C04F-9DD3-223F-7C925679E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381" y="1812054"/>
            <a:ext cx="3451121" cy="1941256"/>
          </a:xfrm>
          <a:prstGeom prst="rect">
            <a:avLst/>
          </a:prstGeom>
        </p:spPr>
      </p:pic>
      <p:pic>
        <p:nvPicPr>
          <p:cNvPr id="15" name="Picture 1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B6AEF29-E784-BC54-538C-E9586A846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33" y="1812054"/>
            <a:ext cx="1942498" cy="19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Ce aduce în plus aplicația „eventapp”?</a:t>
            </a:r>
            <a:endParaRPr lang="en-US" dirty="0"/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283" r="31283"/>
          <a:stretch/>
        </p:blipFill>
        <p:spPr/>
      </p:pic>
    </p:spTree>
    <p:extLst>
      <p:ext uri="{BB962C8B-B14F-4D97-AF65-F5344CB8AC3E}">
        <p14:creationId xmlns:p14="http://schemas.microsoft.com/office/powerpoint/2010/main" val="206514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6BCBE-B952-7ABB-A6C7-AF209DF6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381C45A-504F-1308-91DB-9933946E1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688167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004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ED22-EAE2-F2B9-0565-A64C93B1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Tehnologii folosite</a:t>
            </a:r>
            <a:endParaRPr lang="en-GB" dirty="0"/>
          </a:p>
        </p:txBody>
      </p:sp>
      <p:pic>
        <p:nvPicPr>
          <p:cNvPr id="6" name="Picture Placeholder 5" descr="Computer script on a screen">
            <a:extLst>
              <a:ext uri="{FF2B5EF4-FFF2-40B4-BE49-F238E27FC236}">
                <a16:creationId xmlns:a16="http://schemas.microsoft.com/office/drawing/2014/main" id="{87E6E48B-56F0-D00D-80BA-25AFBDEF97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017" b="15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76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00C61D4-1494-4B72-A2DD-C16D9ECAD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>
                  <a:alpha val="72000"/>
                </a:schemeClr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B35E-66BD-764C-4B87-347B9156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75" y="2565779"/>
            <a:ext cx="2838733" cy="30434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backend</a:t>
            </a:r>
          </a:p>
        </p:txBody>
      </p:sp>
      <p:pic>
        <p:nvPicPr>
          <p:cNvPr id="6" name="Picture 5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E7B35CDE-FDB1-9313-979B-0E493FF38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53" y="480772"/>
            <a:ext cx="3404094" cy="2085007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378A891F-0BED-AC71-DF9D-B69A1359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588" y="2119038"/>
            <a:ext cx="3542338" cy="1377575"/>
          </a:xfrm>
          <a:prstGeom prst="rect">
            <a:avLst/>
          </a:prstGeom>
        </p:spPr>
      </p:pic>
      <p:pic>
        <p:nvPicPr>
          <p:cNvPr id="8" name="Picture 7" descr="A logo with a dolphin&#10;&#10;Description automatically generated">
            <a:extLst>
              <a:ext uri="{FF2B5EF4-FFF2-40B4-BE49-F238E27FC236}">
                <a16:creationId xmlns:a16="http://schemas.microsoft.com/office/drawing/2014/main" id="{00E80B12-2F61-C0EB-540B-F3954827B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10" y="4484126"/>
            <a:ext cx="3404094" cy="1758637"/>
          </a:xfrm>
          <a:prstGeom prst="rect">
            <a:avLst/>
          </a:prstGeom>
        </p:spPr>
      </p:pic>
      <p:pic>
        <p:nvPicPr>
          <p:cNvPr id="12" name="Picture 11" descr="A black background with colorful dots&#10;&#10;Description automatically generated">
            <a:extLst>
              <a:ext uri="{FF2B5EF4-FFF2-40B4-BE49-F238E27FC236}">
                <a16:creationId xmlns:a16="http://schemas.microsoft.com/office/drawing/2014/main" id="{422E1C56-0F13-9206-BF14-AF25E7A03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831" y="3769229"/>
            <a:ext cx="3542338" cy="11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1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B9103-4D7B-DFD5-96B3-C0A457CF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3200" spc="750" dirty="0" err="1">
                <a:solidFill>
                  <a:schemeClr val="bg1"/>
                </a:solidFill>
              </a:rPr>
              <a:t>Baza</a:t>
            </a:r>
            <a:r>
              <a:rPr lang="en-US" sz="3200" spc="750" dirty="0">
                <a:solidFill>
                  <a:schemeClr val="bg1"/>
                </a:solidFill>
              </a:rPr>
              <a:t> de </a:t>
            </a:r>
            <a:r>
              <a:rPr lang="en-US" sz="3200" spc="750" dirty="0" err="1">
                <a:solidFill>
                  <a:schemeClr val="bg1"/>
                </a:solidFill>
              </a:rPr>
              <a:t>dat</a:t>
            </a:r>
            <a:r>
              <a:rPr lang="ro-RO" sz="3200" spc="750" dirty="0">
                <a:solidFill>
                  <a:schemeClr val="bg1"/>
                </a:solidFill>
              </a:rPr>
              <a:t>e A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aplicației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4CAF-667B-16A5-022E-D7EFC6E4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57368E73-8EBC-6743-003C-9A4431B15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87" t="8801" r="3769"/>
          <a:stretch/>
        </p:blipFill>
        <p:spPr>
          <a:xfrm>
            <a:off x="4503952" y="457200"/>
            <a:ext cx="7213471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C072A9-737B-43EA-8F67-8155C25E6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6FBB3-B173-E54B-B76E-90A4463F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683288"/>
            <a:ext cx="8802356" cy="1215851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pc="750"/>
              <a:t>frontend</a:t>
            </a:r>
          </a:p>
        </p:txBody>
      </p:sp>
      <p:pic>
        <p:nvPicPr>
          <p:cNvPr id="9" name="Picture 8" descr="A red and white logo&#10;&#10;Description automatically generated">
            <a:extLst>
              <a:ext uri="{FF2B5EF4-FFF2-40B4-BE49-F238E27FC236}">
                <a16:creationId xmlns:a16="http://schemas.microsoft.com/office/drawing/2014/main" id="{B0735DC7-43A8-94A8-1C98-3F1E7F32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488" y="3162952"/>
            <a:ext cx="3437037" cy="133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3AF4A8-C51E-EA9C-3B3B-5275A80F5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81" y="2476020"/>
            <a:ext cx="3379665" cy="27104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F874F2-7983-4B28-53F2-8A155A797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7142" y="2476020"/>
            <a:ext cx="2737715" cy="29199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B06CB7-868E-4636-A33A-E193292A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90F94-5ADB-4D14-BFA5-C0815CAE6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3FE25-F102-85A9-6BF9-288056FB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46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63cef0-1fa4-483b-82a3-e275c9d49ae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16A3330B41A48AD08E699D9CA0C5D" ma:contentTypeVersion="15" ma:contentTypeDescription="Create a new document." ma:contentTypeScope="" ma:versionID="97f87081349906b394b79cada44c5bda">
  <xsd:schema xmlns:xsd="http://www.w3.org/2001/XMLSchema" xmlns:xs="http://www.w3.org/2001/XMLSchema" xmlns:p="http://schemas.microsoft.com/office/2006/metadata/properties" xmlns:ns3="6c9f35f9-e304-47ab-bac4-4aa728958881" xmlns:ns4="e763cef0-1fa4-483b-82a3-e275c9d49aec" targetNamespace="http://schemas.microsoft.com/office/2006/metadata/properties" ma:root="true" ma:fieldsID="af760176f67a35ff506cd30f795afbd2" ns3:_="" ns4:_="">
    <xsd:import namespace="6c9f35f9-e304-47ab-bac4-4aa728958881"/>
    <xsd:import namespace="e763cef0-1fa4-483b-82a3-e275c9d49a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f35f9-e304-47ab-bac4-4aa7289588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3cef0-1fa4-483b-82a3-e275c9d49a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88D8A8-6649-44E8-BF8C-735A193CAF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A7445E-EF73-4976-B9D7-E7A3C6566F8B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763cef0-1fa4-483b-82a3-e275c9d49aec"/>
    <ds:schemaRef ds:uri="6c9f35f9-e304-47ab-bac4-4aa72895888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935DC32-9E67-46F7-A1F1-62FF5EDB4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9f35f9-e304-47ab-bac4-4aa728958881"/>
    <ds:schemaRef ds:uri="e763cef0-1fa4-483b-82a3-e275c9d49a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GradientRiseVTI</Template>
  <TotalTime>115</TotalTime>
  <Words>192</Words>
  <Application>Microsoft Office PowerPoint</Application>
  <PresentationFormat>Widescreen</PresentationFormat>
  <Paragraphs>44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GradientRiseVTI</vt:lpstr>
      <vt:lpstr>APLICAȚIE DE GESTIONARE DE EVENIMENTE </vt:lpstr>
      <vt:lpstr>Motivație</vt:lpstr>
      <vt:lpstr>Aplicații similare</vt:lpstr>
      <vt:lpstr>Ce aduce în plus aplicația „eventapp”?</vt:lpstr>
      <vt:lpstr>PowerPoint Presentation</vt:lpstr>
      <vt:lpstr>Tehnologii folosite</vt:lpstr>
      <vt:lpstr>backend</vt:lpstr>
      <vt:lpstr>Baza de date A aplicației</vt:lpstr>
      <vt:lpstr>frontend</vt:lpstr>
      <vt:lpstr>Eventapp</vt:lpstr>
      <vt:lpstr>Procesul de înregistrare a administratorului</vt:lpstr>
      <vt:lpstr>Calendar și agenda</vt:lpstr>
      <vt:lpstr>Harta interactivă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Mircea   Petcu</cp:lastModifiedBy>
  <cp:revision>401</cp:revision>
  <dcterms:created xsi:type="dcterms:W3CDTF">2024-01-08T20:21:13Z</dcterms:created>
  <dcterms:modified xsi:type="dcterms:W3CDTF">2024-07-03T22:36:53Z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0x01010081F16A3330B41A48AD08E699D9CA0C5D</vt:lpwstr>
  </property>
</Properties>
</file>